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5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</p:sldIdLst>
  <p:sldSz cy="5143500" cx="9144000"/>
  <p:notesSz cx="6858000" cy="9144000"/>
  <p:embeddedFontLst>
    <p:embeddedFont>
      <p:font typeface="Inter SemiBold"/>
      <p:regular r:id="rId31"/>
      <p:bold r:id="rId32"/>
      <p:italic r:id="rId33"/>
      <p:boldItalic r:id="rId34"/>
    </p:embeddedFont>
    <p:embeddedFont>
      <p:font typeface="Roboto"/>
      <p:regular r:id="rId35"/>
      <p:bold r:id="rId36"/>
      <p:italic r:id="rId37"/>
      <p:boldItalic r:id="rId38"/>
    </p:embeddedFont>
    <p:embeddedFont>
      <p:font typeface="Inter"/>
      <p:regular r:id="rId39"/>
      <p:bold r:id="rId40"/>
      <p:italic r:id="rId41"/>
      <p:boldItalic r:id="rId42"/>
    </p:embeddedFont>
    <p:embeddedFont>
      <p:font typeface="Roboto SemiBold"/>
      <p:regular r:id="rId43"/>
      <p:bold r:id="rId44"/>
      <p:italic r:id="rId45"/>
      <p:boldItalic r:id="rId46"/>
    </p:embeddedFont>
    <p:embeddedFont>
      <p:font typeface="Open Sans"/>
      <p:regular r:id="rId47"/>
      <p:bold r:id="rId48"/>
      <p:italic r:id="rId49"/>
      <p:boldItalic r:id="rId5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44139E8B-ADB8-4F73-B267-FF4DA3AF1C79}">
  <a:tblStyle styleId="{44139E8B-ADB8-4F73-B267-FF4DA3AF1C7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Inter-bold.fntdata"/><Relationship Id="rId42" Type="http://schemas.openxmlformats.org/officeDocument/2006/relationships/font" Target="fonts/Inter-boldItalic.fntdata"/><Relationship Id="rId41" Type="http://schemas.openxmlformats.org/officeDocument/2006/relationships/font" Target="fonts/Inter-italic.fntdata"/><Relationship Id="rId44" Type="http://schemas.openxmlformats.org/officeDocument/2006/relationships/font" Target="fonts/RobotoSemiBold-bold.fntdata"/><Relationship Id="rId43" Type="http://schemas.openxmlformats.org/officeDocument/2006/relationships/font" Target="fonts/RobotoSemiBold-regular.fntdata"/><Relationship Id="rId46" Type="http://schemas.openxmlformats.org/officeDocument/2006/relationships/font" Target="fonts/RobotoSemiBold-boldItalic.fntdata"/><Relationship Id="rId45" Type="http://schemas.openxmlformats.org/officeDocument/2006/relationships/font" Target="fonts/RobotoSemiBold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font" Target="fonts/OpenSans-bold.fntdata"/><Relationship Id="rId47" Type="http://schemas.openxmlformats.org/officeDocument/2006/relationships/font" Target="fonts/OpenSans-regular.fntdata"/><Relationship Id="rId49" Type="http://schemas.openxmlformats.org/officeDocument/2006/relationships/font" Target="fonts/OpenSans-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InterSemiBold-regular.fntdata"/><Relationship Id="rId30" Type="http://schemas.openxmlformats.org/officeDocument/2006/relationships/slide" Target="slides/slide24.xml"/><Relationship Id="rId33" Type="http://schemas.openxmlformats.org/officeDocument/2006/relationships/font" Target="fonts/InterSemiBold-italic.fntdata"/><Relationship Id="rId32" Type="http://schemas.openxmlformats.org/officeDocument/2006/relationships/font" Target="fonts/InterSemiBold-bold.fntdata"/><Relationship Id="rId35" Type="http://schemas.openxmlformats.org/officeDocument/2006/relationships/font" Target="fonts/Roboto-regular.fntdata"/><Relationship Id="rId34" Type="http://schemas.openxmlformats.org/officeDocument/2006/relationships/font" Target="fonts/InterSemiBold-boldItalic.fntdata"/><Relationship Id="rId37" Type="http://schemas.openxmlformats.org/officeDocument/2006/relationships/font" Target="fonts/Roboto-italic.fntdata"/><Relationship Id="rId36" Type="http://schemas.openxmlformats.org/officeDocument/2006/relationships/font" Target="fonts/Roboto-bold.fntdata"/><Relationship Id="rId39" Type="http://schemas.openxmlformats.org/officeDocument/2006/relationships/font" Target="fonts/Inter-regular.fntdata"/><Relationship Id="rId38" Type="http://schemas.openxmlformats.org/officeDocument/2006/relationships/font" Target="fonts/Roboto-boldItalic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0" Type="http://schemas.openxmlformats.org/officeDocument/2006/relationships/font" Target="fonts/OpenSans-bold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127.0.0.1/api/docs" TargetMode="External"/><Relationship Id="rId3" Type="http://schemas.openxmlformats.org/officeDocument/2006/relationships/hyperlink" Target="http://127.0.0.1/auth/docs" TargetMode="External"/><Relationship Id="rId4" Type="http://schemas.openxmlformats.org/officeDocument/2006/relationships/hyperlink" Target="http://127.0.0.1/auction/docs" TargetMode="Externa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34181e6057f_0_2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34181e6057f_0_2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34181e6057f_0_2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34181e6057f_0_2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34181e6057f_0_3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34181e6057f_0_3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 нашем случае в качестве Gateway выступает nginx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34181e6057f_0_3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34181e6057f_0_3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 нашем случае в качестве Gateway выступает nginx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34181e6057f_0_3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34181e6057f_0_3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 нашем случае в качестве Gateway выступает nginx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34181e6057f_0_3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34181e6057f_0_3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 нашем случае в качестве Gateway выступает nginx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34181e6057f_0_3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34181e6057f_0_3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 нашем случае в качестве Gateway выступает nginx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34181e6057f_0_3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34181e6057f_0_3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 нашем случае в качестве Gateway выступает nginx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34181e6057f_0_5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34181e6057f_0_5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34181e6057f_0_5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34181e6057f_0_5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Демонстрация, как работает перенаправление авторизации в конфиг файле nginx.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  0.      Приходит /api Запрос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ru"/>
              <a:t>Запрос перенаправляется на /auth/verify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ru"/>
              <a:t>Если токен валидный, запрос проксируется на соответствующий сервис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4181e6057f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34181e6057f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34181e6057f_0_5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34181e6057f_0_5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Добавление зависимости token_data: schemas.TokenData = Depends(get_token_data) - подключает работу с авторизацией на уровне SWAGGER документации.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>
                <a:solidFill>
                  <a:srgbClr val="080808"/>
                </a:solidFill>
                <a:highlight>
                  <a:srgbClr val="D9EAD3"/>
                </a:highlight>
                <a:latin typeface="Courier New"/>
                <a:ea typeface="Courier New"/>
                <a:cs typeface="Courier New"/>
                <a:sym typeface="Courier New"/>
              </a:rPr>
              <a:t>get_token_data </a:t>
            </a:r>
            <a:r>
              <a:rPr lang="ru"/>
              <a:t>- получает токен авторизации, декодирует его и возвращает “зашитую” в токен информацию.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34181e6057f_0_5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34181e6057f_0_5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Добавление зависимости token_data: schemas.TokenData = Depends(get_token_data) - подключает работу с авторизацией на уровне SWAGGER документации.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Подключение авторизации отображается в swagger-docs.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34181e6057f_0_5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34181e6057f_0_5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Тут прописаны те url’ы, которые исключаются из авторизации </a:t>
            </a:r>
            <a:r>
              <a:rPr lang="ru"/>
              <a:t>через</a:t>
            </a:r>
            <a:r>
              <a:rPr lang="ru"/>
              <a:t> API Gateway.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Для демонстрации, можно убрать categories/* , и показать, что теперь работа с категориями требует авторизации.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стоит обратить внимание, что для описания используются регулярки.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34181e6057f_0_4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34181e6057f_0_4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Документация "Бюро находок" доступна по: </a:t>
            </a:r>
            <a:r>
              <a:rPr lang="ru" u="sng">
                <a:solidFill>
                  <a:schemeClr val="hlink"/>
                </a:solidFill>
                <a:hlinkClick r:id="rId2"/>
              </a:rPr>
              <a:t>http://127.0.0.1/api/docs</a:t>
            </a:r>
            <a:r>
              <a:rPr lang="ru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Документация Auth: </a:t>
            </a:r>
            <a:r>
              <a:rPr lang="ru" u="sng">
                <a:solidFill>
                  <a:schemeClr val="hlink"/>
                </a:solidFill>
                <a:hlinkClick r:id="rId3"/>
              </a:rPr>
              <a:t>http://127.0.0.1/auth/docs</a:t>
            </a:r>
            <a:r>
              <a:rPr lang="ru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Документация для Auction: </a:t>
            </a:r>
            <a:r>
              <a:rPr lang="ru" u="sng">
                <a:solidFill>
                  <a:schemeClr val="hlink"/>
                </a:solidFill>
                <a:hlinkClick r:id="rId4"/>
              </a:rPr>
              <a:t>http://127.0.0.1/auction/docs</a:t>
            </a:r>
            <a:r>
              <a:rPr lang="ru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Все стартует через: docker compose up -d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34181e6057f_0_5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34181e6057f_0_5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Данное задание выполняется по образу и подобию сервиса “Бюро находок”.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4181e6057f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4181e6057f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4181e6057f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4181e6057f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34181e6057f_0_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34181e6057f_0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Все микросервисы обращаются к одной и той же базе данных для чтения и записи информации.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Это, пожалуй, самый простой способ реализации на начальном этапе.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На практике используется крайне редко, т.к. нарушает принцип микросервисов - независимость.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34181e6057f_0_2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34181e6057f_0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Один микросервис отправляет запрос другому и ожидает ответа в реальном времени.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HTTP/REST и gRPC — наиболее распространенные протоколы для этого типа взаимодействия.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34181e6057f_0_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34181e6057f_0_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API Gateway выступает в качестве единой точки входа для всех запросов к микросервисам.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Он может выполнять такие функции, как маршрутизация запросов, аутентификация, авторизация и агрегация данных.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34181e6057f_0_2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34181e6057f_0_2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Микросервисы обмениваются сообщениями через брокер сообщений (например, RabbitMQ, Kafka).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Сообщения помещаются в очередь, и микросервисы могут обрабатывать их в удобное для них время.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34181e6057f_0_2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34181e6057f_0_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API Gateway будет использоваться для взаимодействия с микро-сервисом “Авторизации”.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Очередь - для обмена сообщениями между сервисами “Аукцион” и “Потерянных предметов”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jp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jp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jp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1.png"/><Relationship Id="rId4" Type="http://schemas.openxmlformats.org/officeDocument/2006/relationships/image" Target="../media/image8.png"/><Relationship Id="rId5" Type="http://schemas.openxmlformats.org/officeDocument/2006/relationships/image" Target="../media/image10.png"/><Relationship Id="rId6" Type="http://schemas.openxmlformats.org/officeDocument/2006/relationships/image" Target="../media/image6.png"/><Relationship Id="rId7" Type="http://schemas.openxmlformats.org/officeDocument/2006/relationships/image" Target="../media/image13.png"/><Relationship Id="rId8" Type="http://schemas.openxmlformats.org/officeDocument/2006/relationships/image" Target="../media/image5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jpg"/><Relationship Id="rId3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jpg"/><Relationship Id="rId3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jpg"/><Relationship Id="rId3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jpg"/><Relationship Id="rId3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jpg"/><Relationship Id="rId3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jpg"/><Relationship Id="rId3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1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/>
          <p:nvPr>
            <p:ph type="ctrTitle"/>
          </p:nvPr>
        </p:nvSpPr>
        <p:spPr>
          <a:xfrm>
            <a:off x="515152" y="2046425"/>
            <a:ext cx="6984900" cy="205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Font typeface="Inter SemiBold"/>
              <a:buNone/>
              <a:defRPr sz="5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5200"/>
              <a:buFont typeface="Inter"/>
              <a:buNone/>
              <a:defRPr sz="5200"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5200"/>
              <a:buFont typeface="Inter"/>
              <a:buNone/>
              <a:defRPr sz="5200"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5200"/>
              <a:buFont typeface="Inter"/>
              <a:buNone/>
              <a:defRPr sz="5200"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5200"/>
              <a:buFont typeface="Inter"/>
              <a:buNone/>
              <a:defRPr sz="5200"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5200"/>
              <a:buFont typeface="Inter"/>
              <a:buNone/>
              <a:defRPr sz="5200"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5200"/>
              <a:buFont typeface="Inter"/>
              <a:buNone/>
              <a:defRPr sz="5200"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5200"/>
              <a:buFont typeface="Inter"/>
              <a:buNone/>
              <a:defRPr sz="5200"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5200"/>
              <a:buFont typeface="Inter"/>
              <a:buNone/>
              <a:defRPr sz="52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pic>
        <p:nvPicPr>
          <p:cNvPr descr="preencoded.png" id="12" name="Google Shape;12;p2"/>
          <p:cNvPicPr preferRelativeResize="0"/>
          <p:nvPr/>
        </p:nvPicPr>
        <p:blipFill rotWithShape="1">
          <a:blip r:embed="rId2">
            <a:alphaModFix/>
          </a:blip>
          <a:srcRect b="0" l="12342" r="0" t="0"/>
          <a:stretch/>
        </p:blipFill>
        <p:spPr>
          <a:xfrm rot="-5400000">
            <a:off x="5384918" y="1385137"/>
            <a:ext cx="5151500" cy="238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8025" y="476250"/>
            <a:ext cx="2303700" cy="26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устой" type="secHead">
  <p:cSld name="SECTION_HEADER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08" name="Google Shape;108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025500" y="3587350"/>
            <a:ext cx="2118501" cy="155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">
  <p:cSld name="SECTION_HEADER_1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2"/>
          <p:cNvSpPr txBox="1"/>
          <p:nvPr>
            <p:ph type="title"/>
          </p:nvPr>
        </p:nvSpPr>
        <p:spPr>
          <a:xfrm>
            <a:off x="432000" y="360000"/>
            <a:ext cx="7105500" cy="55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11" name="Google Shape;11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112" name="Google Shape;112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386884" y="3811933"/>
            <a:ext cx="1764396" cy="13388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3"/>
          <p:cNvSpPr txBox="1"/>
          <p:nvPr>
            <p:ph idx="1" type="body"/>
          </p:nvPr>
        </p:nvSpPr>
        <p:spPr>
          <a:xfrm>
            <a:off x="432000" y="15480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>
                <a:solidFill>
                  <a:srgbClr val="000000"/>
                </a:solidFill>
              </a:defRPr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>
                <a:solidFill>
                  <a:srgbClr val="000000"/>
                </a:solidFill>
              </a:defRPr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1600">
                <a:solidFill>
                  <a:srgbClr val="000000"/>
                </a:solidFill>
              </a:defRPr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>
                <a:solidFill>
                  <a:srgbClr val="000000"/>
                </a:solidFill>
              </a:defRPr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>
                <a:solidFill>
                  <a:srgbClr val="000000"/>
                </a:solidFill>
              </a:defRPr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1600">
                <a:solidFill>
                  <a:srgbClr val="000000"/>
                </a:solidFill>
              </a:defRPr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>
                <a:solidFill>
                  <a:srgbClr val="000000"/>
                </a:solidFill>
              </a:defRPr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>
                <a:solidFill>
                  <a:srgbClr val="000000"/>
                </a:solidFill>
              </a:defRPr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16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15" name="Google Shape;115;p13"/>
          <p:cNvSpPr txBox="1"/>
          <p:nvPr>
            <p:ph type="title"/>
          </p:nvPr>
        </p:nvSpPr>
        <p:spPr>
          <a:xfrm>
            <a:off x="432000" y="360000"/>
            <a:ext cx="7105500" cy="55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pic>
        <p:nvPicPr>
          <p:cNvPr id="116" name="Google Shape;116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386884" y="3811933"/>
            <a:ext cx="1764396" cy="13388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, подзаголовок">
  <p:cSld name="TITLE_AND_BODY_1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4"/>
          <p:cNvSpPr txBox="1"/>
          <p:nvPr>
            <p:ph type="title"/>
          </p:nvPr>
        </p:nvSpPr>
        <p:spPr>
          <a:xfrm>
            <a:off x="432000" y="360000"/>
            <a:ext cx="7105500" cy="55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pic>
        <p:nvPicPr>
          <p:cNvPr id="119" name="Google Shape;119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386884" y="3811933"/>
            <a:ext cx="1764396" cy="1338846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4"/>
          <p:cNvSpPr txBox="1"/>
          <p:nvPr>
            <p:ph idx="1" type="subTitle"/>
          </p:nvPr>
        </p:nvSpPr>
        <p:spPr>
          <a:xfrm>
            <a:off x="432000" y="950400"/>
            <a:ext cx="7105500" cy="59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i="1" sz="2200">
                <a:solidFill>
                  <a:srgbClr val="666666"/>
                </a:solidFill>
                <a:latin typeface="Roboto SemiBold"/>
                <a:ea typeface="Roboto SemiBold"/>
                <a:cs typeface="Roboto SemiBold"/>
                <a:sym typeface="Robot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, подзаголовок и текст">
  <p:cSld name="TITLE_AND_BODY_1_1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5"/>
          <p:cNvSpPr txBox="1"/>
          <p:nvPr>
            <p:ph idx="1" type="body"/>
          </p:nvPr>
        </p:nvSpPr>
        <p:spPr>
          <a:xfrm>
            <a:off x="432000" y="15480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>
                <a:solidFill>
                  <a:srgbClr val="000000"/>
                </a:solidFill>
              </a:defRPr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>
                <a:solidFill>
                  <a:srgbClr val="000000"/>
                </a:solidFill>
              </a:defRPr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1600">
                <a:solidFill>
                  <a:srgbClr val="000000"/>
                </a:solidFill>
              </a:defRPr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>
                <a:solidFill>
                  <a:srgbClr val="000000"/>
                </a:solidFill>
              </a:defRPr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>
                <a:solidFill>
                  <a:srgbClr val="000000"/>
                </a:solidFill>
              </a:defRPr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1600">
                <a:solidFill>
                  <a:srgbClr val="000000"/>
                </a:solidFill>
              </a:defRPr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>
                <a:solidFill>
                  <a:srgbClr val="000000"/>
                </a:solidFill>
              </a:defRPr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>
                <a:solidFill>
                  <a:srgbClr val="000000"/>
                </a:solidFill>
              </a:defRPr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16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23" name="Google Shape;123;p15"/>
          <p:cNvSpPr txBox="1"/>
          <p:nvPr>
            <p:ph type="title"/>
          </p:nvPr>
        </p:nvSpPr>
        <p:spPr>
          <a:xfrm>
            <a:off x="432000" y="360000"/>
            <a:ext cx="7105500" cy="55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pic>
        <p:nvPicPr>
          <p:cNvPr id="124" name="Google Shape;124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386884" y="3811933"/>
            <a:ext cx="1764396" cy="133884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5"/>
          <p:cNvSpPr txBox="1"/>
          <p:nvPr>
            <p:ph idx="2" type="subTitle"/>
          </p:nvPr>
        </p:nvSpPr>
        <p:spPr>
          <a:xfrm>
            <a:off x="432000" y="950400"/>
            <a:ext cx="7105500" cy="59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i="1" sz="2200">
                <a:solidFill>
                  <a:srgbClr val="666666"/>
                </a:solidFill>
                <a:latin typeface="Roboto SemiBold"/>
                <a:ea typeface="Roboto SemiBold"/>
                <a:cs typeface="Roboto SemiBold"/>
                <a:sym typeface="Robot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dk1"/>
        </a:solid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28" name="Google Shape;128;p16"/>
          <p:cNvSpPr txBox="1"/>
          <p:nvPr/>
        </p:nvSpPr>
        <p:spPr>
          <a:xfrm>
            <a:off x="311700" y="21534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>
                <a:solidFill>
                  <a:srgbClr val="FFFFFF"/>
                </a:solidFill>
              </a:rPr>
              <a:t>Работа в сессионном зале</a:t>
            </a:r>
            <a:endParaRPr sz="2800">
              <a:solidFill>
                <a:srgbClr val="FFFFFF"/>
              </a:solidFill>
            </a:endParaRPr>
          </a:p>
        </p:txBody>
      </p:sp>
      <p:pic>
        <p:nvPicPr>
          <p:cNvPr id="129" name="Google Shape;129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644850" y="2136700"/>
            <a:ext cx="606200" cy="60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устой+" type="blank">
  <p:cSld name="BLANK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итульный слайд 1">
  <p:cSld name="TITLE_1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33" name="Google Shape;133;p1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34" name="Google Shape;134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реподаватель">
  <p:cSld name="CUSTOM_3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5" name="Google Shape;15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028" y="0"/>
            <a:ext cx="3845894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6" name="Google Shape;16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6250" y="1057275"/>
            <a:ext cx="2838450" cy="36004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7" name="Google Shape;17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6250" y="476250"/>
            <a:ext cx="1447473" cy="26666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8" name="Google Shape;18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1809751"/>
            <a:ext cx="1922238" cy="333375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3"/>
          <p:cNvSpPr/>
          <p:nvPr/>
        </p:nvSpPr>
        <p:spPr>
          <a:xfrm>
            <a:off x="664187" y="525574"/>
            <a:ext cx="1071600" cy="2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998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ru" sz="9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ПРЕПОДАВАТЕЛЬ</a:t>
            </a:r>
            <a:endParaRPr b="0" i="0" sz="9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20;p3"/>
          <p:cNvSpPr/>
          <p:nvPr/>
        </p:nvSpPr>
        <p:spPr>
          <a:xfrm>
            <a:off x="3985886" y="1057275"/>
            <a:ext cx="4833000" cy="3056100"/>
          </a:xfrm>
          <a:prstGeom prst="roundRect">
            <a:avLst>
              <a:gd fmla="val 394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" name="Google Shape;21;p3"/>
          <p:cNvGrpSpPr/>
          <p:nvPr/>
        </p:nvGrpSpPr>
        <p:grpSpPr>
          <a:xfrm>
            <a:off x="6691726" y="3347563"/>
            <a:ext cx="2453598" cy="1796682"/>
            <a:chOff x="12341323" y="5932463"/>
            <a:chExt cx="5946676" cy="4354538"/>
          </a:xfrm>
        </p:grpSpPr>
        <p:pic>
          <p:nvPicPr>
            <p:cNvPr descr="preencoded.png" id="22" name="Google Shape;22;p3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2792089" y="6485129"/>
              <a:ext cx="5263191" cy="38018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reencoded.png" id="23" name="Google Shape;23;p3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2341323" y="7450891"/>
              <a:ext cx="5263191" cy="283610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reencoded.png" id="24" name="Google Shape;24;p3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13214044" y="5932463"/>
              <a:ext cx="5073955" cy="43545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" name="Google Shape;25;p3"/>
            <p:cNvSpPr/>
            <p:nvPr/>
          </p:nvSpPr>
          <p:spPr>
            <a:xfrm rot="44789">
              <a:off x="15363783" y="7485353"/>
              <a:ext cx="276323" cy="1809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295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r>
                <a:t/>
              </a:r>
              <a:endParaRPr b="0" i="0" sz="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26;p3"/>
            <p:cNvSpPr/>
            <p:nvPr/>
          </p:nvSpPr>
          <p:spPr>
            <a:xfrm rot="44789">
              <a:off x="14906583" y="8451115"/>
              <a:ext cx="276323" cy="1809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295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r>
                <a:t/>
              </a:r>
              <a:endParaRPr b="0" i="0" sz="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7" name="Google Shape;27;p3"/>
          <p:cNvSpPr txBox="1"/>
          <p:nvPr/>
        </p:nvSpPr>
        <p:spPr>
          <a:xfrm>
            <a:off x="975225" y="2567308"/>
            <a:ext cx="1840500" cy="4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ru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Фото преподавателя</a:t>
            </a:r>
            <a:endParaRPr b="1" i="0" sz="14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descr="фото преподавателя" id="28" name="Google Shape;28;p3"/>
          <p:cNvSpPr/>
          <p:nvPr>
            <p:ph idx="2" type="pic"/>
          </p:nvPr>
        </p:nvSpPr>
        <p:spPr>
          <a:xfrm>
            <a:off x="589700" y="1191050"/>
            <a:ext cx="2613600" cy="3333900"/>
          </a:xfrm>
          <a:prstGeom prst="rect">
            <a:avLst/>
          </a:prstGeom>
          <a:noFill/>
          <a:ln>
            <a:noFill/>
          </a:ln>
        </p:spPr>
      </p:sp>
      <p:sp>
        <p:nvSpPr>
          <p:cNvPr id="29" name="Google Shape;29;p3"/>
          <p:cNvSpPr txBox="1"/>
          <p:nvPr>
            <p:ph type="title"/>
          </p:nvPr>
        </p:nvSpPr>
        <p:spPr>
          <a:xfrm>
            <a:off x="4200700" y="768800"/>
            <a:ext cx="3348900" cy="10848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0" name="Google Shape;30;p3"/>
          <p:cNvSpPr txBox="1"/>
          <p:nvPr>
            <p:ph idx="1" type="body"/>
          </p:nvPr>
        </p:nvSpPr>
        <p:spPr>
          <a:xfrm>
            <a:off x="4200700" y="2074875"/>
            <a:ext cx="3348900" cy="291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лан вебинара[0]">
  <p:cSld name="CUSTOM_2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2" name="Google Shape;32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355305" y="0"/>
            <a:ext cx="1788691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3" name="Google Shape;33;p4"/>
          <p:cNvPicPr preferRelativeResize="0"/>
          <p:nvPr/>
        </p:nvPicPr>
        <p:blipFill rotWithShape="1">
          <a:blip r:embed="rId3">
            <a:alphaModFix/>
          </a:blip>
          <a:srcRect b="0" l="59752" r="0" t="0"/>
          <a:stretch/>
        </p:blipFill>
        <p:spPr>
          <a:xfrm>
            <a:off x="7355300" y="1911430"/>
            <a:ext cx="1788698" cy="3239350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4"/>
          <p:cNvSpPr txBox="1"/>
          <p:nvPr/>
        </p:nvSpPr>
        <p:spPr>
          <a:xfrm>
            <a:off x="900000" y="360000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План урока</a:t>
            </a:r>
            <a:endParaRPr sz="3000"/>
          </a:p>
        </p:txBody>
      </p:sp>
      <p:sp>
        <p:nvSpPr>
          <p:cNvPr id="35" name="Google Shape;35;p4"/>
          <p:cNvSpPr txBox="1"/>
          <p:nvPr>
            <p:ph idx="1" type="body"/>
          </p:nvPr>
        </p:nvSpPr>
        <p:spPr>
          <a:xfrm>
            <a:off x="1072800" y="1213200"/>
            <a:ext cx="3523500" cy="21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>
              <a:lnSpc>
                <a:spcPct val="100000"/>
              </a:lnSpc>
              <a:spcBef>
                <a:spcPts val="2900"/>
              </a:spcBef>
              <a:spcAft>
                <a:spcPts val="2900"/>
              </a:spcAft>
              <a:buSzPts val="1400"/>
              <a:buChar char="■"/>
              <a:defRPr sz="1400"/>
            </a:lvl9pPr>
          </a:lstStyle>
          <a:p/>
        </p:txBody>
      </p:sp>
      <p:pic>
        <p:nvPicPr>
          <p:cNvPr descr="preencoded.png" id="36" name="Google Shape;36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29514" y="416819"/>
            <a:ext cx="1138238" cy="4258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лан вебинара[2] 2">
  <p:cSld name="CUSTOM_2_3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5"/>
          <p:cNvSpPr/>
          <p:nvPr/>
        </p:nvSpPr>
        <p:spPr>
          <a:xfrm>
            <a:off x="1138125" y="1249925"/>
            <a:ext cx="4320000" cy="3762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162000" spcFirstLastPara="1" rIns="162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" name="Google Shape;39;p5"/>
          <p:cNvSpPr/>
          <p:nvPr/>
        </p:nvSpPr>
        <p:spPr>
          <a:xfrm>
            <a:off x="1138125" y="1809675"/>
            <a:ext cx="4320000" cy="3762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162000" spcFirstLastPara="1" rIns="162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0" name="Google Shape;40;p5"/>
          <p:cNvCxnSpPr>
            <a:stCxn id="39" idx="1"/>
            <a:endCxn id="38" idx="1"/>
          </p:cNvCxnSpPr>
          <p:nvPr/>
        </p:nvCxnSpPr>
        <p:spPr>
          <a:xfrm flipH="1" rot="10800000">
            <a:off x="1138125" y="1437975"/>
            <a:ext cx="600" cy="559800"/>
          </a:xfrm>
          <a:prstGeom prst="bentConnector3">
            <a:avLst>
              <a:gd fmla="val -39687501" name="adj1"/>
            </a:avLst>
          </a:prstGeom>
          <a:noFill/>
          <a:ln cap="flat" cmpd="sng" w="9525">
            <a:solidFill>
              <a:srgbClr val="171CFF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41" name="Google Shape;41;p5"/>
          <p:cNvSpPr txBox="1"/>
          <p:nvPr>
            <p:ph idx="1" type="body"/>
          </p:nvPr>
        </p:nvSpPr>
        <p:spPr>
          <a:xfrm>
            <a:off x="1072800" y="1213200"/>
            <a:ext cx="3523500" cy="21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>
              <a:lnSpc>
                <a:spcPct val="100000"/>
              </a:lnSpc>
              <a:spcBef>
                <a:spcPts val="2900"/>
              </a:spcBef>
              <a:spcAft>
                <a:spcPts val="2900"/>
              </a:spcAft>
              <a:buSzPts val="1400"/>
              <a:buChar char="■"/>
              <a:defRPr sz="1400"/>
            </a:lvl9pPr>
          </a:lstStyle>
          <a:p/>
        </p:txBody>
      </p:sp>
      <p:pic>
        <p:nvPicPr>
          <p:cNvPr descr="preencoded.png" id="42" name="Google Shape;42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355305" y="0"/>
            <a:ext cx="1788691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3" name="Google Shape;43;p5"/>
          <p:cNvPicPr preferRelativeResize="0"/>
          <p:nvPr/>
        </p:nvPicPr>
        <p:blipFill rotWithShape="1">
          <a:blip r:embed="rId3">
            <a:alphaModFix/>
          </a:blip>
          <a:srcRect b="0" l="59752" r="0" t="0"/>
          <a:stretch/>
        </p:blipFill>
        <p:spPr>
          <a:xfrm>
            <a:off x="7355300" y="1911430"/>
            <a:ext cx="1788698" cy="323935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5"/>
          <p:cNvSpPr txBox="1"/>
          <p:nvPr/>
        </p:nvSpPr>
        <p:spPr>
          <a:xfrm>
            <a:off x="900000" y="360000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План урока</a:t>
            </a:r>
            <a:endParaRPr sz="3000"/>
          </a:p>
        </p:txBody>
      </p:sp>
      <p:pic>
        <p:nvPicPr>
          <p:cNvPr descr="preencoded.png" id="45" name="Google Shape;45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29514" y="416819"/>
            <a:ext cx="1138238" cy="4258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лан вебинара[3]">
  <p:cSld name="CUSTOM_2_2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6"/>
          <p:cNvSpPr/>
          <p:nvPr/>
        </p:nvSpPr>
        <p:spPr>
          <a:xfrm>
            <a:off x="1138125" y="1249925"/>
            <a:ext cx="4320000" cy="3762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162000" spcFirstLastPara="1" rIns="162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" name="Google Shape;48;p6"/>
          <p:cNvSpPr/>
          <p:nvPr/>
        </p:nvSpPr>
        <p:spPr>
          <a:xfrm>
            <a:off x="1138125" y="1809675"/>
            <a:ext cx="4320000" cy="3762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162000" spcFirstLastPara="1" rIns="162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9" name="Google Shape;49;p6"/>
          <p:cNvCxnSpPr>
            <a:stCxn id="48" idx="1"/>
            <a:endCxn id="47" idx="1"/>
          </p:cNvCxnSpPr>
          <p:nvPr/>
        </p:nvCxnSpPr>
        <p:spPr>
          <a:xfrm flipH="1" rot="10800000">
            <a:off x="1138125" y="1437975"/>
            <a:ext cx="600" cy="559800"/>
          </a:xfrm>
          <a:prstGeom prst="bentConnector3">
            <a:avLst>
              <a:gd fmla="val -39687501" name="adj1"/>
            </a:avLst>
          </a:prstGeom>
          <a:noFill/>
          <a:ln cap="flat" cmpd="sng" w="9525">
            <a:solidFill>
              <a:srgbClr val="171CFF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50" name="Google Shape;50;p6"/>
          <p:cNvSpPr/>
          <p:nvPr/>
        </p:nvSpPr>
        <p:spPr>
          <a:xfrm>
            <a:off x="1138725" y="2369425"/>
            <a:ext cx="4320000" cy="3762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162000" spcFirstLastPara="1" rIns="162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51" name="Google Shape;51;p6"/>
          <p:cNvCxnSpPr/>
          <p:nvPr/>
        </p:nvCxnSpPr>
        <p:spPr>
          <a:xfrm flipH="1" rot="10800000">
            <a:off x="1138125" y="1997777"/>
            <a:ext cx="600" cy="559800"/>
          </a:xfrm>
          <a:prstGeom prst="bentConnector3">
            <a:avLst>
              <a:gd fmla="val -39687500" name="adj1"/>
            </a:avLst>
          </a:prstGeom>
          <a:noFill/>
          <a:ln cap="flat" cmpd="sng" w="9525">
            <a:solidFill>
              <a:srgbClr val="171CFF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52" name="Google Shape;52;p6"/>
          <p:cNvSpPr txBox="1"/>
          <p:nvPr>
            <p:ph idx="1" type="body"/>
          </p:nvPr>
        </p:nvSpPr>
        <p:spPr>
          <a:xfrm>
            <a:off x="1072800" y="1213200"/>
            <a:ext cx="3523500" cy="21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>
              <a:lnSpc>
                <a:spcPct val="100000"/>
              </a:lnSpc>
              <a:spcBef>
                <a:spcPts val="2900"/>
              </a:spcBef>
              <a:spcAft>
                <a:spcPts val="2900"/>
              </a:spcAft>
              <a:buSzPts val="1400"/>
              <a:buChar char="■"/>
              <a:defRPr sz="1400"/>
            </a:lvl9pPr>
          </a:lstStyle>
          <a:p/>
        </p:txBody>
      </p:sp>
      <p:pic>
        <p:nvPicPr>
          <p:cNvPr descr="preencoded.png" id="53" name="Google Shape;53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355305" y="0"/>
            <a:ext cx="1788691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4" name="Google Shape;54;p6"/>
          <p:cNvPicPr preferRelativeResize="0"/>
          <p:nvPr/>
        </p:nvPicPr>
        <p:blipFill rotWithShape="1">
          <a:blip r:embed="rId3">
            <a:alphaModFix/>
          </a:blip>
          <a:srcRect b="0" l="59752" r="0" t="0"/>
          <a:stretch/>
        </p:blipFill>
        <p:spPr>
          <a:xfrm>
            <a:off x="7355300" y="1911430"/>
            <a:ext cx="1788698" cy="323935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6"/>
          <p:cNvSpPr txBox="1"/>
          <p:nvPr/>
        </p:nvSpPr>
        <p:spPr>
          <a:xfrm>
            <a:off x="900000" y="360000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План урока</a:t>
            </a:r>
            <a:endParaRPr sz="3000"/>
          </a:p>
        </p:txBody>
      </p:sp>
      <p:pic>
        <p:nvPicPr>
          <p:cNvPr descr="preencoded.png" id="56" name="Google Shape;56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29514" y="416819"/>
            <a:ext cx="1138238" cy="4258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лан вебинара[4]">
  <p:cSld name="CUSTOM_2_1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7"/>
          <p:cNvSpPr/>
          <p:nvPr/>
        </p:nvSpPr>
        <p:spPr>
          <a:xfrm>
            <a:off x="1138125" y="1249925"/>
            <a:ext cx="4320000" cy="3762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162000" spcFirstLastPara="1" rIns="162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9" name="Google Shape;59;p7"/>
          <p:cNvSpPr/>
          <p:nvPr/>
        </p:nvSpPr>
        <p:spPr>
          <a:xfrm>
            <a:off x="1138125" y="1809675"/>
            <a:ext cx="4320000" cy="3762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162000" spcFirstLastPara="1" rIns="162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0" name="Google Shape;60;p7"/>
          <p:cNvSpPr/>
          <p:nvPr/>
        </p:nvSpPr>
        <p:spPr>
          <a:xfrm>
            <a:off x="1138125" y="2389875"/>
            <a:ext cx="4320000" cy="3762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162000" spcFirstLastPara="1" rIns="162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1" name="Google Shape;61;p7"/>
          <p:cNvSpPr/>
          <p:nvPr/>
        </p:nvSpPr>
        <p:spPr>
          <a:xfrm>
            <a:off x="1138125" y="2970054"/>
            <a:ext cx="4320000" cy="3762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162000" spcFirstLastPara="1" rIns="162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62" name="Google Shape;62;p7"/>
          <p:cNvCxnSpPr>
            <a:stCxn id="59" idx="1"/>
            <a:endCxn id="58" idx="1"/>
          </p:cNvCxnSpPr>
          <p:nvPr/>
        </p:nvCxnSpPr>
        <p:spPr>
          <a:xfrm flipH="1" rot="10800000">
            <a:off x="1138125" y="1437975"/>
            <a:ext cx="600" cy="559800"/>
          </a:xfrm>
          <a:prstGeom prst="bentConnector3">
            <a:avLst>
              <a:gd fmla="val -39687500" name="adj1"/>
            </a:avLst>
          </a:prstGeom>
          <a:noFill/>
          <a:ln cap="flat" cmpd="sng" w="9525">
            <a:solidFill>
              <a:srgbClr val="171CFF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63" name="Google Shape;63;p7"/>
          <p:cNvCxnSpPr>
            <a:stCxn id="59" idx="1"/>
            <a:endCxn id="60" idx="1"/>
          </p:cNvCxnSpPr>
          <p:nvPr/>
        </p:nvCxnSpPr>
        <p:spPr>
          <a:xfrm>
            <a:off x="1138125" y="1997775"/>
            <a:ext cx="600" cy="580200"/>
          </a:xfrm>
          <a:prstGeom prst="bentConnector3">
            <a:avLst>
              <a:gd fmla="val -39687500" name="adj1"/>
            </a:avLst>
          </a:prstGeom>
          <a:noFill/>
          <a:ln cap="flat" cmpd="sng" w="9525">
            <a:solidFill>
              <a:srgbClr val="171CFF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64" name="Google Shape;64;p7"/>
          <p:cNvCxnSpPr>
            <a:stCxn id="60" idx="1"/>
            <a:endCxn id="61" idx="1"/>
          </p:cNvCxnSpPr>
          <p:nvPr/>
        </p:nvCxnSpPr>
        <p:spPr>
          <a:xfrm>
            <a:off x="1138125" y="2577975"/>
            <a:ext cx="600" cy="580200"/>
          </a:xfrm>
          <a:prstGeom prst="bentConnector3">
            <a:avLst>
              <a:gd fmla="val -39687500" name="adj1"/>
            </a:avLst>
          </a:prstGeom>
          <a:noFill/>
          <a:ln cap="flat" cmpd="sng" w="9525">
            <a:solidFill>
              <a:srgbClr val="171CFF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65" name="Google Shape;65;p7"/>
          <p:cNvSpPr txBox="1"/>
          <p:nvPr>
            <p:ph idx="1" type="body"/>
          </p:nvPr>
        </p:nvSpPr>
        <p:spPr>
          <a:xfrm>
            <a:off x="1072800" y="1213200"/>
            <a:ext cx="3523500" cy="21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>
              <a:lnSpc>
                <a:spcPct val="100000"/>
              </a:lnSpc>
              <a:spcBef>
                <a:spcPts val="2900"/>
              </a:spcBef>
              <a:spcAft>
                <a:spcPts val="2900"/>
              </a:spcAft>
              <a:buSzPts val="1400"/>
              <a:buChar char="■"/>
              <a:defRPr sz="1400"/>
            </a:lvl9pPr>
          </a:lstStyle>
          <a:p/>
        </p:txBody>
      </p:sp>
      <p:pic>
        <p:nvPicPr>
          <p:cNvPr descr="preencoded.png" id="66" name="Google Shape;66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355305" y="0"/>
            <a:ext cx="1788691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67" name="Google Shape;67;p7"/>
          <p:cNvPicPr preferRelativeResize="0"/>
          <p:nvPr/>
        </p:nvPicPr>
        <p:blipFill rotWithShape="1">
          <a:blip r:embed="rId3">
            <a:alphaModFix/>
          </a:blip>
          <a:srcRect b="0" l="59752" r="0" t="0"/>
          <a:stretch/>
        </p:blipFill>
        <p:spPr>
          <a:xfrm>
            <a:off x="7355300" y="1911430"/>
            <a:ext cx="1788698" cy="323935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7"/>
          <p:cNvSpPr txBox="1"/>
          <p:nvPr/>
        </p:nvSpPr>
        <p:spPr>
          <a:xfrm>
            <a:off x="900000" y="360000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План урока</a:t>
            </a:r>
            <a:endParaRPr sz="3000"/>
          </a:p>
        </p:txBody>
      </p:sp>
      <p:pic>
        <p:nvPicPr>
          <p:cNvPr descr="preencoded.png" id="69" name="Google Shape;69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29514" y="416819"/>
            <a:ext cx="1138238" cy="4258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лан вебинара[5]">
  <p:cSld name="CUSTOM_2_1_1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8"/>
          <p:cNvSpPr/>
          <p:nvPr/>
        </p:nvSpPr>
        <p:spPr>
          <a:xfrm>
            <a:off x="1138125" y="1249925"/>
            <a:ext cx="4320000" cy="3762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162000" spcFirstLastPara="1" rIns="162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2" name="Google Shape;72;p8"/>
          <p:cNvSpPr/>
          <p:nvPr/>
        </p:nvSpPr>
        <p:spPr>
          <a:xfrm>
            <a:off x="1138125" y="1809675"/>
            <a:ext cx="4320000" cy="3762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162000" spcFirstLastPara="1" rIns="162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3" name="Google Shape;73;p8"/>
          <p:cNvSpPr/>
          <p:nvPr/>
        </p:nvSpPr>
        <p:spPr>
          <a:xfrm>
            <a:off x="1138125" y="2389875"/>
            <a:ext cx="4320000" cy="3762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162000" spcFirstLastPara="1" rIns="162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4" name="Google Shape;74;p8"/>
          <p:cNvSpPr/>
          <p:nvPr/>
        </p:nvSpPr>
        <p:spPr>
          <a:xfrm>
            <a:off x="1138125" y="2970054"/>
            <a:ext cx="4320000" cy="3762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162000" spcFirstLastPara="1" rIns="162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75" name="Google Shape;75;p8"/>
          <p:cNvCxnSpPr>
            <a:stCxn id="72" idx="1"/>
            <a:endCxn id="71" idx="1"/>
          </p:cNvCxnSpPr>
          <p:nvPr/>
        </p:nvCxnSpPr>
        <p:spPr>
          <a:xfrm flipH="1" rot="10800000">
            <a:off x="1138125" y="1437975"/>
            <a:ext cx="600" cy="559800"/>
          </a:xfrm>
          <a:prstGeom prst="bentConnector3">
            <a:avLst>
              <a:gd fmla="val -39687500" name="adj1"/>
            </a:avLst>
          </a:prstGeom>
          <a:noFill/>
          <a:ln cap="flat" cmpd="sng" w="9525">
            <a:solidFill>
              <a:srgbClr val="171CFF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76" name="Google Shape;76;p8"/>
          <p:cNvCxnSpPr>
            <a:stCxn id="72" idx="1"/>
            <a:endCxn id="73" idx="1"/>
          </p:cNvCxnSpPr>
          <p:nvPr/>
        </p:nvCxnSpPr>
        <p:spPr>
          <a:xfrm>
            <a:off x="1138125" y="1997775"/>
            <a:ext cx="600" cy="580200"/>
          </a:xfrm>
          <a:prstGeom prst="bentConnector3">
            <a:avLst>
              <a:gd fmla="val -39687500" name="adj1"/>
            </a:avLst>
          </a:prstGeom>
          <a:noFill/>
          <a:ln cap="flat" cmpd="sng" w="9525">
            <a:solidFill>
              <a:srgbClr val="171CFF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77" name="Google Shape;77;p8"/>
          <p:cNvCxnSpPr>
            <a:stCxn id="73" idx="1"/>
            <a:endCxn id="74" idx="1"/>
          </p:cNvCxnSpPr>
          <p:nvPr/>
        </p:nvCxnSpPr>
        <p:spPr>
          <a:xfrm>
            <a:off x="1138125" y="2577975"/>
            <a:ext cx="600" cy="580200"/>
          </a:xfrm>
          <a:prstGeom prst="bentConnector3">
            <a:avLst>
              <a:gd fmla="val -39687500" name="adj1"/>
            </a:avLst>
          </a:prstGeom>
          <a:noFill/>
          <a:ln cap="flat" cmpd="sng" w="9525">
            <a:solidFill>
              <a:srgbClr val="171CFF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78" name="Google Shape;78;p8"/>
          <p:cNvCxnSpPr/>
          <p:nvPr/>
        </p:nvCxnSpPr>
        <p:spPr>
          <a:xfrm>
            <a:off x="1138125" y="3158175"/>
            <a:ext cx="600" cy="580200"/>
          </a:xfrm>
          <a:prstGeom prst="bentConnector3">
            <a:avLst>
              <a:gd fmla="val -39687500" name="adj1"/>
            </a:avLst>
          </a:prstGeom>
          <a:noFill/>
          <a:ln cap="flat" cmpd="sng" w="9525">
            <a:solidFill>
              <a:srgbClr val="171CFF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79" name="Google Shape;79;p8"/>
          <p:cNvSpPr/>
          <p:nvPr/>
        </p:nvSpPr>
        <p:spPr>
          <a:xfrm>
            <a:off x="1138125" y="3550229"/>
            <a:ext cx="4320000" cy="3762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162000" spcFirstLastPara="1" rIns="162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" name="Google Shape;80;p8"/>
          <p:cNvSpPr txBox="1"/>
          <p:nvPr>
            <p:ph idx="1" type="body"/>
          </p:nvPr>
        </p:nvSpPr>
        <p:spPr>
          <a:xfrm>
            <a:off x="1072800" y="1213200"/>
            <a:ext cx="3523500" cy="21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>
              <a:lnSpc>
                <a:spcPct val="100000"/>
              </a:lnSpc>
              <a:spcBef>
                <a:spcPts val="2900"/>
              </a:spcBef>
              <a:spcAft>
                <a:spcPts val="2900"/>
              </a:spcAft>
              <a:buSzPts val="1400"/>
              <a:buChar char="■"/>
              <a:defRPr sz="1400"/>
            </a:lvl9pPr>
          </a:lstStyle>
          <a:p/>
        </p:txBody>
      </p:sp>
      <p:pic>
        <p:nvPicPr>
          <p:cNvPr descr="preencoded.png" id="81" name="Google Shape;81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355305" y="0"/>
            <a:ext cx="1788691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82" name="Google Shape;82;p8"/>
          <p:cNvPicPr preferRelativeResize="0"/>
          <p:nvPr/>
        </p:nvPicPr>
        <p:blipFill rotWithShape="1">
          <a:blip r:embed="rId3">
            <a:alphaModFix/>
          </a:blip>
          <a:srcRect b="0" l="59752" r="0" t="0"/>
          <a:stretch/>
        </p:blipFill>
        <p:spPr>
          <a:xfrm>
            <a:off x="7355300" y="1911430"/>
            <a:ext cx="1788698" cy="323935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8"/>
          <p:cNvSpPr txBox="1"/>
          <p:nvPr/>
        </p:nvSpPr>
        <p:spPr>
          <a:xfrm>
            <a:off x="900000" y="360000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План урока</a:t>
            </a:r>
            <a:endParaRPr sz="3000"/>
          </a:p>
        </p:txBody>
      </p:sp>
      <p:pic>
        <p:nvPicPr>
          <p:cNvPr descr="preencoded.png" id="84" name="Google Shape;84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29514" y="416819"/>
            <a:ext cx="1138238" cy="4258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лан вебинара[6] ">
  <p:cSld name="CUSTOM_2_1_1_1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9"/>
          <p:cNvSpPr/>
          <p:nvPr/>
        </p:nvSpPr>
        <p:spPr>
          <a:xfrm>
            <a:off x="1138125" y="1249925"/>
            <a:ext cx="4320000" cy="3762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162000" spcFirstLastPara="1" rIns="162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" name="Google Shape;87;p9"/>
          <p:cNvSpPr/>
          <p:nvPr/>
        </p:nvSpPr>
        <p:spPr>
          <a:xfrm>
            <a:off x="1138125" y="1809675"/>
            <a:ext cx="4320000" cy="3762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162000" spcFirstLastPara="1" rIns="162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" name="Google Shape;88;p9"/>
          <p:cNvSpPr/>
          <p:nvPr/>
        </p:nvSpPr>
        <p:spPr>
          <a:xfrm>
            <a:off x="1138125" y="2389875"/>
            <a:ext cx="4320000" cy="3762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162000" spcFirstLastPara="1" rIns="162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9" name="Google Shape;89;p9"/>
          <p:cNvSpPr/>
          <p:nvPr/>
        </p:nvSpPr>
        <p:spPr>
          <a:xfrm>
            <a:off x="1138125" y="2970054"/>
            <a:ext cx="4320000" cy="3762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162000" spcFirstLastPara="1" rIns="162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90" name="Google Shape;90;p9"/>
          <p:cNvCxnSpPr>
            <a:stCxn id="87" idx="1"/>
            <a:endCxn id="86" idx="1"/>
          </p:cNvCxnSpPr>
          <p:nvPr/>
        </p:nvCxnSpPr>
        <p:spPr>
          <a:xfrm flipH="1" rot="10800000">
            <a:off x="1138125" y="1437975"/>
            <a:ext cx="600" cy="559800"/>
          </a:xfrm>
          <a:prstGeom prst="bentConnector3">
            <a:avLst>
              <a:gd fmla="val -39687500" name="adj1"/>
            </a:avLst>
          </a:prstGeom>
          <a:noFill/>
          <a:ln cap="flat" cmpd="sng" w="9525">
            <a:solidFill>
              <a:srgbClr val="171CFF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91" name="Google Shape;91;p9"/>
          <p:cNvCxnSpPr>
            <a:stCxn id="87" idx="1"/>
            <a:endCxn id="88" idx="1"/>
          </p:cNvCxnSpPr>
          <p:nvPr/>
        </p:nvCxnSpPr>
        <p:spPr>
          <a:xfrm>
            <a:off x="1138125" y="1997775"/>
            <a:ext cx="600" cy="580200"/>
          </a:xfrm>
          <a:prstGeom prst="bentConnector3">
            <a:avLst>
              <a:gd fmla="val -39687500" name="adj1"/>
            </a:avLst>
          </a:prstGeom>
          <a:noFill/>
          <a:ln cap="flat" cmpd="sng" w="9525">
            <a:solidFill>
              <a:srgbClr val="171CFF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92" name="Google Shape;92;p9"/>
          <p:cNvCxnSpPr>
            <a:stCxn id="88" idx="1"/>
            <a:endCxn id="89" idx="1"/>
          </p:cNvCxnSpPr>
          <p:nvPr/>
        </p:nvCxnSpPr>
        <p:spPr>
          <a:xfrm>
            <a:off x="1138125" y="2577975"/>
            <a:ext cx="600" cy="580200"/>
          </a:xfrm>
          <a:prstGeom prst="bentConnector3">
            <a:avLst>
              <a:gd fmla="val -39687500" name="adj1"/>
            </a:avLst>
          </a:prstGeom>
          <a:noFill/>
          <a:ln cap="flat" cmpd="sng" w="9525">
            <a:solidFill>
              <a:srgbClr val="171CFF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93" name="Google Shape;93;p9"/>
          <p:cNvCxnSpPr/>
          <p:nvPr/>
        </p:nvCxnSpPr>
        <p:spPr>
          <a:xfrm>
            <a:off x="1138125" y="3158175"/>
            <a:ext cx="600" cy="580200"/>
          </a:xfrm>
          <a:prstGeom prst="bentConnector3">
            <a:avLst>
              <a:gd fmla="val -39687500" name="adj1"/>
            </a:avLst>
          </a:prstGeom>
          <a:noFill/>
          <a:ln cap="flat" cmpd="sng" w="9525">
            <a:solidFill>
              <a:srgbClr val="171CFF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94" name="Google Shape;94;p9"/>
          <p:cNvSpPr/>
          <p:nvPr/>
        </p:nvSpPr>
        <p:spPr>
          <a:xfrm>
            <a:off x="1138125" y="3550229"/>
            <a:ext cx="4320000" cy="3762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162000" spcFirstLastPara="1" rIns="162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95" name="Google Shape;95;p9"/>
          <p:cNvCxnSpPr/>
          <p:nvPr/>
        </p:nvCxnSpPr>
        <p:spPr>
          <a:xfrm>
            <a:off x="1138125" y="3738375"/>
            <a:ext cx="600" cy="580200"/>
          </a:xfrm>
          <a:prstGeom prst="bentConnector3">
            <a:avLst>
              <a:gd fmla="val -39687500" name="adj1"/>
            </a:avLst>
          </a:prstGeom>
          <a:noFill/>
          <a:ln cap="flat" cmpd="sng" w="9525">
            <a:solidFill>
              <a:srgbClr val="171CFF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96" name="Google Shape;96;p9"/>
          <p:cNvSpPr/>
          <p:nvPr/>
        </p:nvSpPr>
        <p:spPr>
          <a:xfrm>
            <a:off x="1138125" y="4130404"/>
            <a:ext cx="4320000" cy="3762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162000" spcFirstLastPara="1" rIns="162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7" name="Google Shape;97;p9"/>
          <p:cNvSpPr txBox="1"/>
          <p:nvPr>
            <p:ph idx="1" type="body"/>
          </p:nvPr>
        </p:nvSpPr>
        <p:spPr>
          <a:xfrm>
            <a:off x="1072800" y="1213200"/>
            <a:ext cx="3523500" cy="21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>
              <a:lnSpc>
                <a:spcPct val="100000"/>
              </a:lnSpc>
              <a:spcBef>
                <a:spcPts val="2900"/>
              </a:spcBef>
              <a:spcAft>
                <a:spcPts val="2900"/>
              </a:spcAft>
              <a:buSzPts val="1400"/>
              <a:buChar char="■"/>
              <a:defRPr sz="1400"/>
            </a:lvl9pPr>
          </a:lstStyle>
          <a:p/>
        </p:txBody>
      </p:sp>
      <p:pic>
        <p:nvPicPr>
          <p:cNvPr descr="preencoded.png" id="98" name="Google Shape;98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355305" y="0"/>
            <a:ext cx="1788691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99" name="Google Shape;99;p9"/>
          <p:cNvPicPr preferRelativeResize="0"/>
          <p:nvPr/>
        </p:nvPicPr>
        <p:blipFill rotWithShape="1">
          <a:blip r:embed="rId3">
            <a:alphaModFix/>
          </a:blip>
          <a:srcRect b="0" l="59752" r="0" t="0"/>
          <a:stretch/>
        </p:blipFill>
        <p:spPr>
          <a:xfrm>
            <a:off x="7355300" y="1911430"/>
            <a:ext cx="1788698" cy="323935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9"/>
          <p:cNvSpPr txBox="1"/>
          <p:nvPr/>
        </p:nvSpPr>
        <p:spPr>
          <a:xfrm>
            <a:off x="900000" y="360000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План урока</a:t>
            </a:r>
            <a:endParaRPr sz="3000"/>
          </a:p>
        </p:txBody>
      </p:sp>
      <p:pic>
        <p:nvPicPr>
          <p:cNvPr descr="preencoded.png" id="101" name="Google Shape;101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29514" y="416819"/>
            <a:ext cx="1138238" cy="4258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одтема">
  <p:cSld name="CUSTOM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03" name="Google Shape;103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53096" y="2652713"/>
            <a:ext cx="3390905" cy="249078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4" name="Google Shape;104;p10"/>
          <p:cNvCxnSpPr/>
          <p:nvPr/>
        </p:nvCxnSpPr>
        <p:spPr>
          <a:xfrm>
            <a:off x="2109537" y="0"/>
            <a:ext cx="0" cy="2711100"/>
          </a:xfrm>
          <a:prstGeom prst="straightConnector1">
            <a:avLst/>
          </a:prstGeom>
          <a:noFill/>
          <a:ln cap="flat" cmpd="sng" w="635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5" name="Google Shape;105;p10"/>
          <p:cNvSpPr txBox="1"/>
          <p:nvPr>
            <p:ph type="title"/>
          </p:nvPr>
        </p:nvSpPr>
        <p:spPr>
          <a:xfrm>
            <a:off x="132500" y="842150"/>
            <a:ext cx="1842000" cy="18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Font typeface="Inter SemiBold"/>
              <a:buNone/>
              <a:defRPr sz="12000">
                <a:solidFill>
                  <a:srgbClr val="FFFFFF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2000"/>
              <a:buFont typeface="Inter SemiBold"/>
              <a:buNone/>
              <a:defRPr sz="12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SzPts val="12000"/>
              <a:buFont typeface="Inter SemiBold"/>
              <a:buNone/>
              <a:defRPr sz="12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SzPts val="12000"/>
              <a:buFont typeface="Inter SemiBold"/>
              <a:buNone/>
              <a:defRPr sz="12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SzPts val="12000"/>
              <a:buFont typeface="Inter SemiBold"/>
              <a:buNone/>
              <a:defRPr sz="12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SzPts val="12000"/>
              <a:buFont typeface="Inter SemiBold"/>
              <a:buNone/>
              <a:defRPr sz="12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SzPts val="12000"/>
              <a:buFont typeface="Inter SemiBold"/>
              <a:buNone/>
              <a:defRPr sz="12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SzPts val="12000"/>
              <a:buFont typeface="Inter SemiBold"/>
              <a:buNone/>
              <a:defRPr sz="12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SzPts val="12000"/>
              <a:buFont typeface="Inter SemiBold"/>
              <a:buNone/>
              <a:defRPr sz="12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106" name="Google Shape;106;p10"/>
          <p:cNvSpPr txBox="1"/>
          <p:nvPr>
            <p:ph idx="1" type="subTitle"/>
          </p:nvPr>
        </p:nvSpPr>
        <p:spPr>
          <a:xfrm>
            <a:off x="2495350" y="1220900"/>
            <a:ext cx="6126000" cy="204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Inter"/>
              <a:buNone/>
              <a:defRPr b="1" sz="42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19" Type="http://schemas.openxmlformats.org/officeDocument/2006/relationships/theme" Target="../theme/theme1.xml"/><Relationship Id="rId6" Type="http://schemas.openxmlformats.org/officeDocument/2006/relationships/slideLayout" Target="../slideLayouts/slideLayout5.xml"/><Relationship Id="rId18" Type="http://schemas.openxmlformats.org/officeDocument/2006/relationships/slideLayout" Target="../slideLayouts/slideLayout17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32000" y="360000"/>
            <a:ext cx="7093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oboto SemiBold"/>
              <a:buNone/>
              <a:defRPr sz="3200">
                <a:solidFill>
                  <a:schemeClr val="dk1"/>
                </a:solidFill>
                <a:latin typeface="Roboto SemiBold"/>
                <a:ea typeface="Roboto SemiBold"/>
                <a:cs typeface="Roboto SemiBold"/>
                <a:sym typeface="Robot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oboto SemiBold"/>
              <a:buNone/>
              <a:defRPr sz="3200">
                <a:solidFill>
                  <a:schemeClr val="dk1"/>
                </a:solidFill>
                <a:latin typeface="Roboto SemiBold"/>
                <a:ea typeface="Roboto SemiBold"/>
                <a:cs typeface="Roboto SemiBold"/>
                <a:sym typeface="Robot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oboto SemiBold"/>
              <a:buNone/>
              <a:defRPr sz="3200">
                <a:solidFill>
                  <a:schemeClr val="dk1"/>
                </a:solidFill>
                <a:latin typeface="Roboto SemiBold"/>
                <a:ea typeface="Roboto SemiBold"/>
                <a:cs typeface="Roboto SemiBold"/>
                <a:sym typeface="Robot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oboto SemiBold"/>
              <a:buNone/>
              <a:defRPr sz="3200">
                <a:solidFill>
                  <a:schemeClr val="dk1"/>
                </a:solidFill>
                <a:latin typeface="Roboto SemiBold"/>
                <a:ea typeface="Roboto SemiBold"/>
                <a:cs typeface="Roboto SemiBold"/>
                <a:sym typeface="Robot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oboto SemiBold"/>
              <a:buNone/>
              <a:defRPr sz="3200">
                <a:solidFill>
                  <a:schemeClr val="dk1"/>
                </a:solidFill>
                <a:latin typeface="Roboto SemiBold"/>
                <a:ea typeface="Roboto SemiBold"/>
                <a:cs typeface="Roboto SemiBold"/>
                <a:sym typeface="Robot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oboto SemiBold"/>
              <a:buNone/>
              <a:defRPr sz="3200">
                <a:solidFill>
                  <a:schemeClr val="dk1"/>
                </a:solidFill>
                <a:latin typeface="Roboto SemiBold"/>
                <a:ea typeface="Roboto SemiBold"/>
                <a:cs typeface="Roboto SemiBold"/>
                <a:sym typeface="Robot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oboto SemiBold"/>
              <a:buNone/>
              <a:defRPr sz="3200">
                <a:solidFill>
                  <a:schemeClr val="dk1"/>
                </a:solidFill>
                <a:latin typeface="Roboto SemiBold"/>
                <a:ea typeface="Roboto SemiBold"/>
                <a:cs typeface="Roboto SemiBold"/>
                <a:sym typeface="Robot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oboto SemiBold"/>
              <a:buNone/>
              <a:defRPr sz="3200">
                <a:solidFill>
                  <a:schemeClr val="dk1"/>
                </a:solidFill>
                <a:latin typeface="Roboto SemiBold"/>
                <a:ea typeface="Roboto SemiBold"/>
                <a:cs typeface="Roboto SemiBold"/>
                <a:sym typeface="Robot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oboto SemiBold"/>
              <a:buNone/>
              <a:defRPr sz="3200">
                <a:solidFill>
                  <a:schemeClr val="dk1"/>
                </a:solidFill>
                <a:latin typeface="Roboto SemiBold"/>
                <a:ea typeface="Roboto SemiBold"/>
                <a:cs typeface="Roboto SemiBold"/>
                <a:sym typeface="Roboto SemiBo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32000" y="1548000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indent="-3302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1pPr>
            <a:lvl2pPr indent="-3302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2pPr>
            <a:lvl3pPr indent="-3302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3pPr>
            <a:lvl4pPr indent="-3302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4pPr>
            <a:lvl5pPr indent="-3302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5pPr>
            <a:lvl6pPr indent="-3302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6pPr>
            <a:lvl7pPr indent="-3302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7pPr>
            <a:lvl8pPr indent="-3302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8pPr>
            <a:lvl9pPr indent="-3302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descr="preencoded.png" id="9" name="Google Shape;9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529514" y="416819"/>
            <a:ext cx="1138238" cy="425853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0.png"/><Relationship Id="rId4" Type="http://schemas.openxmlformats.org/officeDocument/2006/relationships/image" Target="../media/image2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6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6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9"/>
          <p:cNvSpPr txBox="1"/>
          <p:nvPr>
            <p:ph type="ctrTitle"/>
          </p:nvPr>
        </p:nvSpPr>
        <p:spPr>
          <a:xfrm>
            <a:off x="515152" y="2046425"/>
            <a:ext cx="6984900" cy="205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Взаимодействие </a:t>
            </a:r>
            <a:r>
              <a:rPr lang="ru"/>
              <a:t>микросервисов</a:t>
            </a:r>
            <a:endParaRPr/>
          </a:p>
        </p:txBody>
      </p:sp>
      <p:sp>
        <p:nvSpPr>
          <p:cNvPr id="140" name="Google Shape;140;p19"/>
          <p:cNvSpPr/>
          <p:nvPr/>
        </p:nvSpPr>
        <p:spPr>
          <a:xfrm>
            <a:off x="647100" y="534688"/>
            <a:ext cx="19869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998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ru" sz="9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API. Lesson 17</a:t>
            </a:r>
            <a:endParaRPr sz="9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ctr">
              <a:lnSpc>
                <a:spcPct val="1998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ru" sz="9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1</a:t>
            </a:r>
            <a:endParaRPr i="0" sz="900" u="none" cap="none" strike="noStrik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8"/>
          <p:cNvSpPr txBox="1"/>
          <p:nvPr>
            <p:ph type="title"/>
          </p:nvPr>
        </p:nvSpPr>
        <p:spPr>
          <a:xfrm>
            <a:off x="132500" y="842150"/>
            <a:ext cx="1842000" cy="18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2</a:t>
            </a:r>
            <a:endParaRPr/>
          </a:p>
        </p:txBody>
      </p:sp>
      <p:sp>
        <p:nvSpPr>
          <p:cNvPr id="243" name="Google Shape;243;p28"/>
          <p:cNvSpPr txBox="1"/>
          <p:nvPr>
            <p:ph idx="1" type="subTitle"/>
          </p:nvPr>
        </p:nvSpPr>
        <p:spPr>
          <a:xfrm>
            <a:off x="2495350" y="1220900"/>
            <a:ext cx="6126000" cy="13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Авторизация через API Gateway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9"/>
          <p:cNvSpPr txBox="1"/>
          <p:nvPr>
            <p:ph type="title"/>
          </p:nvPr>
        </p:nvSpPr>
        <p:spPr>
          <a:xfrm>
            <a:off x="432000" y="360000"/>
            <a:ext cx="7105500" cy="67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API Gateway</a:t>
            </a:r>
            <a:endParaRPr/>
          </a:p>
        </p:txBody>
      </p:sp>
      <p:sp>
        <p:nvSpPr>
          <p:cNvPr id="249" name="Google Shape;249;p29"/>
          <p:cNvSpPr txBox="1"/>
          <p:nvPr>
            <p:ph idx="1" type="subTitle"/>
          </p:nvPr>
        </p:nvSpPr>
        <p:spPr>
          <a:xfrm>
            <a:off x="432000" y="950400"/>
            <a:ext cx="7105500" cy="52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Авторизация</a:t>
            </a:r>
            <a:endParaRPr/>
          </a:p>
        </p:txBody>
      </p:sp>
      <p:sp>
        <p:nvSpPr>
          <p:cNvPr id="250" name="Google Shape;250;p29"/>
          <p:cNvSpPr/>
          <p:nvPr/>
        </p:nvSpPr>
        <p:spPr>
          <a:xfrm>
            <a:off x="2174600" y="2464275"/>
            <a:ext cx="1574700" cy="678600"/>
          </a:xfrm>
          <a:prstGeom prst="cube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rgbClr val="B45F0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LostAndFound</a:t>
            </a:r>
            <a:endParaRPr/>
          </a:p>
        </p:txBody>
      </p:sp>
      <p:cxnSp>
        <p:nvCxnSpPr>
          <p:cNvPr id="251" name="Google Shape;251;p29"/>
          <p:cNvCxnSpPr/>
          <p:nvPr/>
        </p:nvCxnSpPr>
        <p:spPr>
          <a:xfrm>
            <a:off x="1421450" y="2877225"/>
            <a:ext cx="753300" cy="11100"/>
          </a:xfrm>
          <a:prstGeom prst="straightConnector1">
            <a:avLst/>
          </a:prstGeom>
          <a:noFill/>
          <a:ln cap="flat" cmpd="sng" w="28575">
            <a:solidFill>
              <a:srgbClr val="BF9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52" name="Google Shape;252;p29" title="User_icon_2.svg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0825" y="2280725"/>
            <a:ext cx="1204101" cy="1204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29" title="891399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66352" y="2966850"/>
            <a:ext cx="585750" cy="585800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29"/>
          <p:cNvSpPr txBox="1"/>
          <p:nvPr/>
        </p:nvSpPr>
        <p:spPr>
          <a:xfrm>
            <a:off x="5095625" y="1141775"/>
            <a:ext cx="33045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ru" sz="1600">
                <a:solidFill>
                  <a:schemeClr val="dk1"/>
                </a:solidFill>
              </a:rPr>
              <a:t>Пользователь отправляет запрос к API, для которого требуется авторизация</a:t>
            </a: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0"/>
          <p:cNvSpPr txBox="1"/>
          <p:nvPr>
            <p:ph type="title"/>
          </p:nvPr>
        </p:nvSpPr>
        <p:spPr>
          <a:xfrm>
            <a:off x="432000" y="360000"/>
            <a:ext cx="7105500" cy="67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API Gateway</a:t>
            </a:r>
            <a:endParaRPr/>
          </a:p>
        </p:txBody>
      </p:sp>
      <p:sp>
        <p:nvSpPr>
          <p:cNvPr id="260" name="Google Shape;260;p30"/>
          <p:cNvSpPr txBox="1"/>
          <p:nvPr>
            <p:ph idx="1" type="subTitle"/>
          </p:nvPr>
        </p:nvSpPr>
        <p:spPr>
          <a:xfrm>
            <a:off x="432000" y="950400"/>
            <a:ext cx="7105500" cy="52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Авторизация</a:t>
            </a:r>
            <a:endParaRPr/>
          </a:p>
        </p:txBody>
      </p:sp>
      <p:cxnSp>
        <p:nvCxnSpPr>
          <p:cNvPr id="261" name="Google Shape;261;p30"/>
          <p:cNvCxnSpPr/>
          <p:nvPr/>
        </p:nvCxnSpPr>
        <p:spPr>
          <a:xfrm>
            <a:off x="1421450" y="2877225"/>
            <a:ext cx="753300" cy="11100"/>
          </a:xfrm>
          <a:prstGeom prst="straightConnector1">
            <a:avLst/>
          </a:prstGeom>
          <a:noFill/>
          <a:ln cap="flat" cmpd="sng" w="28575">
            <a:solidFill>
              <a:srgbClr val="BF9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62" name="Google Shape;262;p30" title="User_icon_2.svg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0825" y="2280725"/>
            <a:ext cx="1204101" cy="1204101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30"/>
          <p:cNvSpPr txBox="1"/>
          <p:nvPr/>
        </p:nvSpPr>
        <p:spPr>
          <a:xfrm>
            <a:off x="5095625" y="1141775"/>
            <a:ext cx="3304500" cy="10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ru" sz="1600">
                <a:solidFill>
                  <a:schemeClr val="dk1"/>
                </a:solidFill>
              </a:rPr>
              <a:t>Пользователь отправляет запрос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ru" sz="1600">
                <a:solidFill>
                  <a:schemeClr val="dk1"/>
                </a:solidFill>
              </a:rPr>
              <a:t>Запрос принимает Gate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264" name="Google Shape;264;p30"/>
          <p:cNvSpPr/>
          <p:nvPr/>
        </p:nvSpPr>
        <p:spPr>
          <a:xfrm>
            <a:off x="3412275" y="1473600"/>
            <a:ext cx="1574700" cy="678600"/>
          </a:xfrm>
          <a:prstGeom prst="cube">
            <a:avLst>
              <a:gd fmla="val 25000" name="adj"/>
            </a:avLst>
          </a:prstGeom>
          <a:solidFill>
            <a:srgbClr val="6D9EEB"/>
          </a:solidFill>
          <a:ln cap="flat" cmpd="sng" w="9525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Authorization</a:t>
            </a:r>
            <a:endParaRPr/>
          </a:p>
        </p:txBody>
      </p:sp>
      <p:sp>
        <p:nvSpPr>
          <p:cNvPr id="265" name="Google Shape;265;p30"/>
          <p:cNvSpPr/>
          <p:nvPr/>
        </p:nvSpPr>
        <p:spPr>
          <a:xfrm>
            <a:off x="3503800" y="3558900"/>
            <a:ext cx="1574700" cy="678600"/>
          </a:xfrm>
          <a:prstGeom prst="cube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rgbClr val="B45F0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LostAndFound</a:t>
            </a:r>
            <a:endParaRPr/>
          </a:p>
        </p:txBody>
      </p:sp>
      <p:sp>
        <p:nvSpPr>
          <p:cNvPr id="266" name="Google Shape;266;p30"/>
          <p:cNvSpPr/>
          <p:nvPr/>
        </p:nvSpPr>
        <p:spPr>
          <a:xfrm>
            <a:off x="2160525" y="2342825"/>
            <a:ext cx="1204200" cy="1051200"/>
          </a:xfrm>
          <a:prstGeom prst="roundRect">
            <a:avLst>
              <a:gd fmla="val 16667" name="adj"/>
            </a:avLst>
          </a:prstGeom>
          <a:solidFill>
            <a:srgbClr val="8E7CC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API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Gateway</a:t>
            </a:r>
            <a:endParaRPr/>
          </a:p>
        </p:txBody>
      </p:sp>
      <p:pic>
        <p:nvPicPr>
          <p:cNvPr id="267" name="Google Shape;267;p30" title="891399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03802" y="4146500"/>
            <a:ext cx="585750" cy="5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30" title="free-nginx-logo-icon-download-in-svg-png-gif-file-formats--technology-social-media-company-vol-5-pack-logos-icons-3030173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03250" y="2280725"/>
            <a:ext cx="445600" cy="44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1"/>
          <p:cNvSpPr txBox="1"/>
          <p:nvPr>
            <p:ph type="title"/>
          </p:nvPr>
        </p:nvSpPr>
        <p:spPr>
          <a:xfrm>
            <a:off x="432000" y="360000"/>
            <a:ext cx="7105500" cy="67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API Gateway</a:t>
            </a:r>
            <a:endParaRPr/>
          </a:p>
        </p:txBody>
      </p:sp>
      <p:sp>
        <p:nvSpPr>
          <p:cNvPr id="274" name="Google Shape;274;p31"/>
          <p:cNvSpPr txBox="1"/>
          <p:nvPr>
            <p:ph idx="1" type="subTitle"/>
          </p:nvPr>
        </p:nvSpPr>
        <p:spPr>
          <a:xfrm>
            <a:off x="432000" y="950400"/>
            <a:ext cx="7105500" cy="52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Авторизация</a:t>
            </a:r>
            <a:endParaRPr/>
          </a:p>
        </p:txBody>
      </p:sp>
      <p:cxnSp>
        <p:nvCxnSpPr>
          <p:cNvPr id="275" name="Google Shape;275;p31"/>
          <p:cNvCxnSpPr/>
          <p:nvPr/>
        </p:nvCxnSpPr>
        <p:spPr>
          <a:xfrm>
            <a:off x="1421450" y="2877225"/>
            <a:ext cx="753300" cy="11100"/>
          </a:xfrm>
          <a:prstGeom prst="straightConnector1">
            <a:avLst/>
          </a:prstGeom>
          <a:noFill/>
          <a:ln cap="flat" cmpd="sng" w="28575">
            <a:solidFill>
              <a:srgbClr val="BF9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76" name="Google Shape;276;p31" title="User_icon_2.svg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0825" y="2280725"/>
            <a:ext cx="1204101" cy="1204101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31"/>
          <p:cNvSpPr txBox="1"/>
          <p:nvPr/>
        </p:nvSpPr>
        <p:spPr>
          <a:xfrm>
            <a:off x="5095625" y="1141775"/>
            <a:ext cx="3304500" cy="162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ru" sz="1600">
                <a:solidFill>
                  <a:schemeClr val="dk1"/>
                </a:solidFill>
              </a:rPr>
              <a:t>Пользователь отправляет запрос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ru" sz="1600">
                <a:solidFill>
                  <a:schemeClr val="dk1"/>
                </a:solidFill>
              </a:rPr>
              <a:t>Запрос принимает Gate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ru" sz="1600">
                <a:solidFill>
                  <a:schemeClr val="dk1"/>
                </a:solidFill>
              </a:rPr>
              <a:t>Перенаправляем в сервис Авторизации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278" name="Google Shape;278;p31"/>
          <p:cNvSpPr/>
          <p:nvPr/>
        </p:nvSpPr>
        <p:spPr>
          <a:xfrm>
            <a:off x="3412275" y="1473600"/>
            <a:ext cx="1574700" cy="678600"/>
          </a:xfrm>
          <a:prstGeom prst="cube">
            <a:avLst>
              <a:gd fmla="val 25000" name="adj"/>
            </a:avLst>
          </a:prstGeom>
          <a:solidFill>
            <a:srgbClr val="6D9EEB"/>
          </a:solidFill>
          <a:ln cap="flat" cmpd="sng" w="9525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Authorization</a:t>
            </a:r>
            <a:endParaRPr/>
          </a:p>
        </p:txBody>
      </p:sp>
      <p:sp>
        <p:nvSpPr>
          <p:cNvPr id="279" name="Google Shape;279;p31"/>
          <p:cNvSpPr/>
          <p:nvPr/>
        </p:nvSpPr>
        <p:spPr>
          <a:xfrm>
            <a:off x="3503800" y="3558900"/>
            <a:ext cx="1574700" cy="678600"/>
          </a:xfrm>
          <a:prstGeom prst="cube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rgbClr val="B45F0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LostAndFound</a:t>
            </a:r>
            <a:endParaRPr/>
          </a:p>
        </p:txBody>
      </p:sp>
      <p:sp>
        <p:nvSpPr>
          <p:cNvPr id="280" name="Google Shape;280;p31"/>
          <p:cNvSpPr/>
          <p:nvPr/>
        </p:nvSpPr>
        <p:spPr>
          <a:xfrm>
            <a:off x="2160525" y="2342825"/>
            <a:ext cx="1204200" cy="1051200"/>
          </a:xfrm>
          <a:prstGeom prst="roundRect">
            <a:avLst>
              <a:gd fmla="val 16667" name="adj"/>
            </a:avLst>
          </a:prstGeom>
          <a:solidFill>
            <a:srgbClr val="8E7CC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API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Gateway</a:t>
            </a:r>
            <a:endParaRPr/>
          </a:p>
        </p:txBody>
      </p:sp>
      <p:pic>
        <p:nvPicPr>
          <p:cNvPr id="281" name="Google Shape;281;p31" title="891399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03802" y="4146500"/>
            <a:ext cx="585750" cy="5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31" title="free-nginx-logo-icon-download-in-svg-png-gif-file-formats--technology-social-media-company-vol-5-pack-logos-icons-3030173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03250" y="2280725"/>
            <a:ext cx="445600" cy="445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3" name="Google Shape;283;p31"/>
          <p:cNvCxnSpPr>
            <a:stCxn id="280" idx="3"/>
            <a:endCxn id="278" idx="3"/>
          </p:cNvCxnSpPr>
          <p:nvPr/>
        </p:nvCxnSpPr>
        <p:spPr>
          <a:xfrm flipH="1" rot="10800000">
            <a:off x="3364725" y="2152325"/>
            <a:ext cx="750000" cy="716100"/>
          </a:xfrm>
          <a:prstGeom prst="straightConnector1">
            <a:avLst/>
          </a:prstGeom>
          <a:noFill/>
          <a:ln cap="flat" cmpd="sng" w="28575">
            <a:solidFill>
              <a:srgbClr val="674EA7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2"/>
          <p:cNvSpPr txBox="1"/>
          <p:nvPr>
            <p:ph type="title"/>
          </p:nvPr>
        </p:nvSpPr>
        <p:spPr>
          <a:xfrm>
            <a:off x="432000" y="360000"/>
            <a:ext cx="7105500" cy="67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API Gateway</a:t>
            </a:r>
            <a:endParaRPr/>
          </a:p>
        </p:txBody>
      </p:sp>
      <p:sp>
        <p:nvSpPr>
          <p:cNvPr id="289" name="Google Shape;289;p32"/>
          <p:cNvSpPr txBox="1"/>
          <p:nvPr>
            <p:ph idx="1" type="subTitle"/>
          </p:nvPr>
        </p:nvSpPr>
        <p:spPr>
          <a:xfrm>
            <a:off x="432000" y="950400"/>
            <a:ext cx="7105500" cy="52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Авторизация</a:t>
            </a:r>
            <a:endParaRPr/>
          </a:p>
        </p:txBody>
      </p:sp>
      <p:cxnSp>
        <p:nvCxnSpPr>
          <p:cNvPr id="290" name="Google Shape;290;p32"/>
          <p:cNvCxnSpPr/>
          <p:nvPr/>
        </p:nvCxnSpPr>
        <p:spPr>
          <a:xfrm>
            <a:off x="1421450" y="2877225"/>
            <a:ext cx="753300" cy="11100"/>
          </a:xfrm>
          <a:prstGeom prst="straightConnector1">
            <a:avLst/>
          </a:prstGeom>
          <a:noFill/>
          <a:ln cap="flat" cmpd="sng" w="28575">
            <a:solidFill>
              <a:srgbClr val="BF9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91" name="Google Shape;291;p32" title="User_icon_2.svg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0825" y="2280725"/>
            <a:ext cx="1204101" cy="1204101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32"/>
          <p:cNvSpPr txBox="1"/>
          <p:nvPr/>
        </p:nvSpPr>
        <p:spPr>
          <a:xfrm>
            <a:off x="5095625" y="1141775"/>
            <a:ext cx="3304500" cy="22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ru" sz="1600">
                <a:solidFill>
                  <a:schemeClr val="dk1"/>
                </a:solidFill>
              </a:rPr>
              <a:t>Пользователь отправляет запрос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ru" sz="1600">
                <a:solidFill>
                  <a:schemeClr val="dk1"/>
                </a:solidFill>
              </a:rPr>
              <a:t>Запрос принимает Gate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ru" sz="1600">
                <a:solidFill>
                  <a:schemeClr val="dk1"/>
                </a:solidFill>
              </a:rPr>
              <a:t>Перенаправляем в сервис Авторизации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ru" sz="1600">
                <a:solidFill>
                  <a:schemeClr val="dk1"/>
                </a:solidFill>
              </a:rPr>
              <a:t>Проверяем токен авторизации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293" name="Google Shape;293;p32"/>
          <p:cNvSpPr/>
          <p:nvPr/>
        </p:nvSpPr>
        <p:spPr>
          <a:xfrm>
            <a:off x="3412275" y="1473600"/>
            <a:ext cx="1574700" cy="678600"/>
          </a:xfrm>
          <a:prstGeom prst="cube">
            <a:avLst>
              <a:gd fmla="val 25000" name="adj"/>
            </a:avLst>
          </a:prstGeom>
          <a:solidFill>
            <a:srgbClr val="6D9EEB"/>
          </a:solidFill>
          <a:ln cap="flat" cmpd="sng" w="9525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Authorization</a:t>
            </a:r>
            <a:endParaRPr/>
          </a:p>
        </p:txBody>
      </p:sp>
      <p:sp>
        <p:nvSpPr>
          <p:cNvPr id="294" name="Google Shape;294;p32"/>
          <p:cNvSpPr/>
          <p:nvPr/>
        </p:nvSpPr>
        <p:spPr>
          <a:xfrm>
            <a:off x="3503800" y="3558900"/>
            <a:ext cx="1574700" cy="678600"/>
          </a:xfrm>
          <a:prstGeom prst="cube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rgbClr val="B45F0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LostAndFound</a:t>
            </a:r>
            <a:endParaRPr/>
          </a:p>
        </p:txBody>
      </p:sp>
      <p:sp>
        <p:nvSpPr>
          <p:cNvPr id="295" name="Google Shape;295;p32"/>
          <p:cNvSpPr/>
          <p:nvPr/>
        </p:nvSpPr>
        <p:spPr>
          <a:xfrm>
            <a:off x="2160525" y="2342825"/>
            <a:ext cx="1204200" cy="1051200"/>
          </a:xfrm>
          <a:prstGeom prst="roundRect">
            <a:avLst>
              <a:gd fmla="val 16667" name="adj"/>
            </a:avLst>
          </a:prstGeom>
          <a:solidFill>
            <a:srgbClr val="8E7CC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API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Gateway</a:t>
            </a:r>
            <a:endParaRPr/>
          </a:p>
        </p:txBody>
      </p:sp>
      <p:pic>
        <p:nvPicPr>
          <p:cNvPr id="296" name="Google Shape;296;p32" title="891399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03802" y="4146500"/>
            <a:ext cx="585750" cy="5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32" title="free-nginx-logo-icon-download-in-svg-png-gif-file-formats--technology-social-media-company-vol-5-pack-logos-icons-3030173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03250" y="2280725"/>
            <a:ext cx="445600" cy="445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8" name="Google Shape;298;p32"/>
          <p:cNvCxnSpPr>
            <a:stCxn id="295" idx="3"/>
            <a:endCxn id="293" idx="3"/>
          </p:cNvCxnSpPr>
          <p:nvPr/>
        </p:nvCxnSpPr>
        <p:spPr>
          <a:xfrm flipH="1" rot="10800000">
            <a:off x="3364725" y="2152325"/>
            <a:ext cx="750000" cy="716100"/>
          </a:xfrm>
          <a:prstGeom prst="straightConnector1">
            <a:avLst/>
          </a:prstGeom>
          <a:noFill/>
          <a:ln cap="flat" cmpd="sng" w="28575">
            <a:solidFill>
              <a:srgbClr val="674EA7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99" name="Google Shape;299;p32"/>
          <p:cNvCxnSpPr/>
          <p:nvPr/>
        </p:nvCxnSpPr>
        <p:spPr>
          <a:xfrm flipH="1">
            <a:off x="3362575" y="2146925"/>
            <a:ext cx="1036500" cy="989400"/>
          </a:xfrm>
          <a:prstGeom prst="straightConnector1">
            <a:avLst/>
          </a:prstGeom>
          <a:noFill/>
          <a:ln cap="flat" cmpd="sng" w="28575">
            <a:solidFill>
              <a:srgbClr val="674EA7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33"/>
          <p:cNvSpPr txBox="1"/>
          <p:nvPr>
            <p:ph type="title"/>
          </p:nvPr>
        </p:nvSpPr>
        <p:spPr>
          <a:xfrm>
            <a:off x="432000" y="360000"/>
            <a:ext cx="7105500" cy="67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API Gateway</a:t>
            </a:r>
            <a:endParaRPr/>
          </a:p>
        </p:txBody>
      </p:sp>
      <p:sp>
        <p:nvSpPr>
          <p:cNvPr id="305" name="Google Shape;305;p33"/>
          <p:cNvSpPr txBox="1"/>
          <p:nvPr>
            <p:ph idx="1" type="subTitle"/>
          </p:nvPr>
        </p:nvSpPr>
        <p:spPr>
          <a:xfrm>
            <a:off x="432000" y="950400"/>
            <a:ext cx="7105500" cy="52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Авторизация</a:t>
            </a:r>
            <a:endParaRPr/>
          </a:p>
        </p:txBody>
      </p:sp>
      <p:cxnSp>
        <p:nvCxnSpPr>
          <p:cNvPr id="306" name="Google Shape;306;p33"/>
          <p:cNvCxnSpPr/>
          <p:nvPr/>
        </p:nvCxnSpPr>
        <p:spPr>
          <a:xfrm>
            <a:off x="1421450" y="2877225"/>
            <a:ext cx="753300" cy="11100"/>
          </a:xfrm>
          <a:prstGeom prst="straightConnector1">
            <a:avLst/>
          </a:prstGeom>
          <a:noFill/>
          <a:ln cap="flat" cmpd="sng" w="28575">
            <a:solidFill>
              <a:srgbClr val="BF9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07" name="Google Shape;307;p33" title="User_icon_2.svg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0825" y="2280725"/>
            <a:ext cx="1204101" cy="1204101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33"/>
          <p:cNvSpPr txBox="1"/>
          <p:nvPr/>
        </p:nvSpPr>
        <p:spPr>
          <a:xfrm>
            <a:off x="5095625" y="1141775"/>
            <a:ext cx="3304500" cy="28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ru" sz="1600">
                <a:solidFill>
                  <a:schemeClr val="dk1"/>
                </a:solidFill>
              </a:rPr>
              <a:t>Пользователь отправляет запрос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ru" sz="1600">
                <a:solidFill>
                  <a:schemeClr val="dk1"/>
                </a:solidFill>
              </a:rPr>
              <a:t>Запрос принимает Gate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ru" sz="1600">
                <a:solidFill>
                  <a:schemeClr val="dk1"/>
                </a:solidFill>
              </a:rPr>
              <a:t>Перенаправляем в сервис Авторизации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ru" sz="1600">
                <a:solidFill>
                  <a:schemeClr val="dk1"/>
                </a:solidFill>
              </a:rPr>
              <a:t>Проверяем токен авторизации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ru" sz="1600">
                <a:solidFill>
                  <a:schemeClr val="dk1"/>
                </a:solidFill>
              </a:rPr>
              <a:t>Если токен не корректный, возвращаем код ошибки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309" name="Google Shape;309;p33"/>
          <p:cNvSpPr/>
          <p:nvPr/>
        </p:nvSpPr>
        <p:spPr>
          <a:xfrm>
            <a:off x="3412275" y="1473600"/>
            <a:ext cx="1574700" cy="678600"/>
          </a:xfrm>
          <a:prstGeom prst="cube">
            <a:avLst>
              <a:gd fmla="val 25000" name="adj"/>
            </a:avLst>
          </a:prstGeom>
          <a:solidFill>
            <a:srgbClr val="6D9EEB"/>
          </a:solidFill>
          <a:ln cap="flat" cmpd="sng" w="9525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Authorization</a:t>
            </a:r>
            <a:endParaRPr/>
          </a:p>
        </p:txBody>
      </p:sp>
      <p:sp>
        <p:nvSpPr>
          <p:cNvPr id="310" name="Google Shape;310;p33"/>
          <p:cNvSpPr/>
          <p:nvPr/>
        </p:nvSpPr>
        <p:spPr>
          <a:xfrm>
            <a:off x="3503800" y="3558900"/>
            <a:ext cx="1574700" cy="678600"/>
          </a:xfrm>
          <a:prstGeom prst="cube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rgbClr val="B45F0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LostAndFound</a:t>
            </a:r>
            <a:endParaRPr/>
          </a:p>
        </p:txBody>
      </p:sp>
      <p:sp>
        <p:nvSpPr>
          <p:cNvPr id="311" name="Google Shape;311;p33"/>
          <p:cNvSpPr/>
          <p:nvPr/>
        </p:nvSpPr>
        <p:spPr>
          <a:xfrm>
            <a:off x="2160525" y="2342825"/>
            <a:ext cx="1204200" cy="1051200"/>
          </a:xfrm>
          <a:prstGeom prst="roundRect">
            <a:avLst>
              <a:gd fmla="val 16667" name="adj"/>
            </a:avLst>
          </a:prstGeom>
          <a:solidFill>
            <a:srgbClr val="8E7CC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API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Gateway</a:t>
            </a:r>
            <a:endParaRPr/>
          </a:p>
        </p:txBody>
      </p:sp>
      <p:pic>
        <p:nvPicPr>
          <p:cNvPr id="312" name="Google Shape;312;p33" title="891399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03802" y="4146500"/>
            <a:ext cx="585750" cy="5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33" title="free-nginx-logo-icon-download-in-svg-png-gif-file-formats--technology-social-media-company-vol-5-pack-logos-icons-3030173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03250" y="2280725"/>
            <a:ext cx="445600" cy="445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4" name="Google Shape;314;p33"/>
          <p:cNvCxnSpPr>
            <a:stCxn id="311" idx="3"/>
            <a:endCxn id="309" idx="3"/>
          </p:cNvCxnSpPr>
          <p:nvPr/>
        </p:nvCxnSpPr>
        <p:spPr>
          <a:xfrm flipH="1" rot="10800000">
            <a:off x="3364725" y="2152325"/>
            <a:ext cx="750000" cy="716100"/>
          </a:xfrm>
          <a:prstGeom prst="straightConnector1">
            <a:avLst/>
          </a:prstGeom>
          <a:noFill/>
          <a:ln cap="flat" cmpd="sng" w="28575">
            <a:solidFill>
              <a:srgbClr val="674EA7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315" name="Google Shape;315;p33"/>
          <p:cNvCxnSpPr/>
          <p:nvPr/>
        </p:nvCxnSpPr>
        <p:spPr>
          <a:xfrm flipH="1">
            <a:off x="3362575" y="2146925"/>
            <a:ext cx="1036500" cy="989400"/>
          </a:xfrm>
          <a:prstGeom prst="straightConnector1">
            <a:avLst/>
          </a:prstGeom>
          <a:noFill/>
          <a:ln cap="flat" cmpd="sng" w="28575">
            <a:solidFill>
              <a:srgbClr val="674EA7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316" name="Google Shape;316;p33"/>
          <p:cNvCxnSpPr/>
          <p:nvPr/>
        </p:nvCxnSpPr>
        <p:spPr>
          <a:xfrm rot="10800000">
            <a:off x="1470150" y="3081400"/>
            <a:ext cx="690900" cy="0"/>
          </a:xfrm>
          <a:prstGeom prst="straightConnector1">
            <a:avLst/>
          </a:prstGeom>
          <a:noFill/>
          <a:ln cap="flat" cmpd="sng" w="28575">
            <a:solidFill>
              <a:srgbClr val="CC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17" name="Google Shape;317;p33"/>
          <p:cNvSpPr txBox="1"/>
          <p:nvPr/>
        </p:nvSpPr>
        <p:spPr>
          <a:xfrm>
            <a:off x="1581500" y="3005200"/>
            <a:ext cx="585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rgbClr val="CC0000"/>
                </a:solidFill>
              </a:rPr>
              <a:t>401</a:t>
            </a:r>
            <a:endParaRPr sz="1600">
              <a:solidFill>
                <a:srgbClr val="CC0000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4"/>
          <p:cNvSpPr txBox="1"/>
          <p:nvPr>
            <p:ph type="title"/>
          </p:nvPr>
        </p:nvSpPr>
        <p:spPr>
          <a:xfrm>
            <a:off x="432000" y="360000"/>
            <a:ext cx="7105500" cy="67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API Gateway</a:t>
            </a:r>
            <a:endParaRPr/>
          </a:p>
        </p:txBody>
      </p:sp>
      <p:sp>
        <p:nvSpPr>
          <p:cNvPr id="323" name="Google Shape;323;p34"/>
          <p:cNvSpPr txBox="1"/>
          <p:nvPr>
            <p:ph idx="1" type="subTitle"/>
          </p:nvPr>
        </p:nvSpPr>
        <p:spPr>
          <a:xfrm>
            <a:off x="432000" y="950400"/>
            <a:ext cx="7105500" cy="52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Авторизация</a:t>
            </a:r>
            <a:endParaRPr/>
          </a:p>
        </p:txBody>
      </p:sp>
      <p:cxnSp>
        <p:nvCxnSpPr>
          <p:cNvPr id="324" name="Google Shape;324;p34"/>
          <p:cNvCxnSpPr/>
          <p:nvPr/>
        </p:nvCxnSpPr>
        <p:spPr>
          <a:xfrm>
            <a:off x="1421450" y="2877225"/>
            <a:ext cx="753300" cy="11100"/>
          </a:xfrm>
          <a:prstGeom prst="straightConnector1">
            <a:avLst/>
          </a:prstGeom>
          <a:noFill/>
          <a:ln cap="flat" cmpd="sng" w="28575">
            <a:solidFill>
              <a:srgbClr val="BF9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25" name="Google Shape;325;p34" title="User_icon_2.svg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0825" y="2280725"/>
            <a:ext cx="1204101" cy="1204101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34"/>
          <p:cNvSpPr txBox="1"/>
          <p:nvPr/>
        </p:nvSpPr>
        <p:spPr>
          <a:xfrm>
            <a:off x="5095625" y="1141775"/>
            <a:ext cx="3304500" cy="30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ru" sz="1600">
                <a:solidFill>
                  <a:schemeClr val="dk1"/>
                </a:solidFill>
              </a:rPr>
              <a:t>Пользователь отправляет запрос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ru" sz="1600">
                <a:solidFill>
                  <a:schemeClr val="dk1"/>
                </a:solidFill>
              </a:rPr>
              <a:t>Запрос принимает Gate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ru" sz="1600">
                <a:solidFill>
                  <a:schemeClr val="dk1"/>
                </a:solidFill>
              </a:rPr>
              <a:t>Перенаправляем в сервис Авторизации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ru" sz="1600">
                <a:solidFill>
                  <a:schemeClr val="dk1"/>
                </a:solidFill>
              </a:rPr>
              <a:t>Проверяем токен авторизации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ru" sz="1600">
                <a:solidFill>
                  <a:schemeClr val="dk1"/>
                </a:solidFill>
              </a:rPr>
              <a:t>Если код верный, перенаправляем целевому сервису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327" name="Google Shape;327;p34"/>
          <p:cNvSpPr/>
          <p:nvPr/>
        </p:nvSpPr>
        <p:spPr>
          <a:xfrm>
            <a:off x="3412275" y="1473600"/>
            <a:ext cx="1574700" cy="678600"/>
          </a:xfrm>
          <a:prstGeom prst="cube">
            <a:avLst>
              <a:gd fmla="val 25000" name="adj"/>
            </a:avLst>
          </a:prstGeom>
          <a:solidFill>
            <a:srgbClr val="6D9EEB"/>
          </a:solidFill>
          <a:ln cap="flat" cmpd="sng" w="9525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Authorization</a:t>
            </a:r>
            <a:endParaRPr/>
          </a:p>
        </p:txBody>
      </p:sp>
      <p:sp>
        <p:nvSpPr>
          <p:cNvPr id="328" name="Google Shape;328;p34"/>
          <p:cNvSpPr/>
          <p:nvPr/>
        </p:nvSpPr>
        <p:spPr>
          <a:xfrm>
            <a:off x="3503800" y="3558900"/>
            <a:ext cx="1574700" cy="678600"/>
          </a:xfrm>
          <a:prstGeom prst="cube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rgbClr val="B45F0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LostAndFound</a:t>
            </a:r>
            <a:endParaRPr/>
          </a:p>
        </p:txBody>
      </p:sp>
      <p:sp>
        <p:nvSpPr>
          <p:cNvPr id="329" name="Google Shape;329;p34"/>
          <p:cNvSpPr/>
          <p:nvPr/>
        </p:nvSpPr>
        <p:spPr>
          <a:xfrm>
            <a:off x="2160525" y="2342825"/>
            <a:ext cx="1204200" cy="1051200"/>
          </a:xfrm>
          <a:prstGeom prst="roundRect">
            <a:avLst>
              <a:gd fmla="val 16667" name="adj"/>
            </a:avLst>
          </a:prstGeom>
          <a:solidFill>
            <a:srgbClr val="8E7CC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API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Gateway</a:t>
            </a:r>
            <a:endParaRPr/>
          </a:p>
        </p:txBody>
      </p:sp>
      <p:pic>
        <p:nvPicPr>
          <p:cNvPr id="330" name="Google Shape;330;p34" title="891399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03802" y="4146500"/>
            <a:ext cx="585750" cy="5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34" title="free-nginx-logo-icon-download-in-svg-png-gif-file-formats--technology-social-media-company-vol-5-pack-logos-icons-3030173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03250" y="2280725"/>
            <a:ext cx="445600" cy="445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2" name="Google Shape;332;p34"/>
          <p:cNvCxnSpPr>
            <a:stCxn id="329" idx="3"/>
            <a:endCxn id="327" idx="3"/>
          </p:cNvCxnSpPr>
          <p:nvPr/>
        </p:nvCxnSpPr>
        <p:spPr>
          <a:xfrm flipH="1" rot="10800000">
            <a:off x="3364725" y="2152325"/>
            <a:ext cx="750000" cy="716100"/>
          </a:xfrm>
          <a:prstGeom prst="straightConnector1">
            <a:avLst/>
          </a:prstGeom>
          <a:noFill/>
          <a:ln cap="flat" cmpd="sng" w="28575">
            <a:solidFill>
              <a:srgbClr val="674EA7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333" name="Google Shape;333;p34"/>
          <p:cNvCxnSpPr/>
          <p:nvPr/>
        </p:nvCxnSpPr>
        <p:spPr>
          <a:xfrm flipH="1">
            <a:off x="3339550" y="2154775"/>
            <a:ext cx="533400" cy="510900"/>
          </a:xfrm>
          <a:prstGeom prst="straightConnector1">
            <a:avLst/>
          </a:prstGeom>
          <a:noFill/>
          <a:ln cap="flat" cmpd="sng" w="28575">
            <a:solidFill>
              <a:srgbClr val="674EA7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334" name="Google Shape;334;p34"/>
          <p:cNvCxnSpPr>
            <a:stCxn id="329" idx="3"/>
            <a:endCxn id="328" idx="0"/>
          </p:cNvCxnSpPr>
          <p:nvPr/>
        </p:nvCxnSpPr>
        <p:spPr>
          <a:xfrm>
            <a:off x="3364725" y="2868425"/>
            <a:ext cx="1011300" cy="690600"/>
          </a:xfrm>
          <a:prstGeom prst="straightConnector1">
            <a:avLst/>
          </a:prstGeom>
          <a:noFill/>
          <a:ln cap="flat" cmpd="sng" w="28575">
            <a:solidFill>
              <a:srgbClr val="BF9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5"/>
          <p:cNvSpPr txBox="1"/>
          <p:nvPr>
            <p:ph type="title"/>
          </p:nvPr>
        </p:nvSpPr>
        <p:spPr>
          <a:xfrm>
            <a:off x="432000" y="360000"/>
            <a:ext cx="7105500" cy="67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API Gateway</a:t>
            </a:r>
            <a:endParaRPr/>
          </a:p>
        </p:txBody>
      </p:sp>
      <p:sp>
        <p:nvSpPr>
          <p:cNvPr id="340" name="Google Shape;340;p35"/>
          <p:cNvSpPr txBox="1"/>
          <p:nvPr>
            <p:ph idx="1" type="subTitle"/>
          </p:nvPr>
        </p:nvSpPr>
        <p:spPr>
          <a:xfrm>
            <a:off x="432000" y="950400"/>
            <a:ext cx="7105500" cy="52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Авторизация</a:t>
            </a:r>
            <a:endParaRPr/>
          </a:p>
        </p:txBody>
      </p:sp>
      <p:cxnSp>
        <p:nvCxnSpPr>
          <p:cNvPr id="341" name="Google Shape;341;p35"/>
          <p:cNvCxnSpPr/>
          <p:nvPr/>
        </p:nvCxnSpPr>
        <p:spPr>
          <a:xfrm>
            <a:off x="1421450" y="2877225"/>
            <a:ext cx="753300" cy="11100"/>
          </a:xfrm>
          <a:prstGeom prst="straightConnector1">
            <a:avLst/>
          </a:prstGeom>
          <a:noFill/>
          <a:ln cap="flat" cmpd="sng" w="28575">
            <a:solidFill>
              <a:srgbClr val="BF9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42" name="Google Shape;342;p35" title="User_icon_2.svg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0825" y="2280725"/>
            <a:ext cx="1204101" cy="1204101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35"/>
          <p:cNvSpPr txBox="1"/>
          <p:nvPr/>
        </p:nvSpPr>
        <p:spPr>
          <a:xfrm>
            <a:off x="5095625" y="1141775"/>
            <a:ext cx="3304500" cy="365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ru" sz="1600">
                <a:solidFill>
                  <a:schemeClr val="dk1"/>
                </a:solidFill>
              </a:rPr>
              <a:t>Пользователь отправляет запрос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ru" sz="1600">
                <a:solidFill>
                  <a:schemeClr val="dk1"/>
                </a:solidFill>
              </a:rPr>
              <a:t>Запрос принимает Gate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ru" sz="1600">
                <a:solidFill>
                  <a:schemeClr val="dk1"/>
                </a:solidFill>
              </a:rPr>
              <a:t>Перенаправляем в сервис Авторизации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ru" sz="1600">
                <a:solidFill>
                  <a:schemeClr val="dk1"/>
                </a:solidFill>
              </a:rPr>
              <a:t>Проверяем токен авторизации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ru" sz="1600">
                <a:solidFill>
                  <a:schemeClr val="dk1"/>
                </a:solidFill>
              </a:rPr>
              <a:t>Если код верный, перенаправляем целевому сервису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ru" sz="1600">
                <a:solidFill>
                  <a:schemeClr val="dk1"/>
                </a:solidFill>
              </a:rPr>
              <a:t>Возвращаем ответ пользователю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344" name="Google Shape;344;p35"/>
          <p:cNvSpPr/>
          <p:nvPr/>
        </p:nvSpPr>
        <p:spPr>
          <a:xfrm>
            <a:off x="3412275" y="1473600"/>
            <a:ext cx="1574700" cy="678600"/>
          </a:xfrm>
          <a:prstGeom prst="cube">
            <a:avLst>
              <a:gd fmla="val 25000" name="adj"/>
            </a:avLst>
          </a:prstGeom>
          <a:solidFill>
            <a:srgbClr val="6D9EEB"/>
          </a:solidFill>
          <a:ln cap="flat" cmpd="sng" w="9525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Authorization</a:t>
            </a:r>
            <a:endParaRPr/>
          </a:p>
        </p:txBody>
      </p:sp>
      <p:sp>
        <p:nvSpPr>
          <p:cNvPr id="345" name="Google Shape;345;p35"/>
          <p:cNvSpPr/>
          <p:nvPr/>
        </p:nvSpPr>
        <p:spPr>
          <a:xfrm>
            <a:off x="3503800" y="3558900"/>
            <a:ext cx="1574700" cy="678600"/>
          </a:xfrm>
          <a:prstGeom prst="cube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rgbClr val="B45F0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LostAndFound</a:t>
            </a:r>
            <a:endParaRPr/>
          </a:p>
        </p:txBody>
      </p:sp>
      <p:sp>
        <p:nvSpPr>
          <p:cNvPr id="346" name="Google Shape;346;p35"/>
          <p:cNvSpPr/>
          <p:nvPr/>
        </p:nvSpPr>
        <p:spPr>
          <a:xfrm>
            <a:off x="2160525" y="2342825"/>
            <a:ext cx="1204200" cy="1051200"/>
          </a:xfrm>
          <a:prstGeom prst="roundRect">
            <a:avLst>
              <a:gd fmla="val 16667" name="adj"/>
            </a:avLst>
          </a:prstGeom>
          <a:solidFill>
            <a:srgbClr val="8E7CC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API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Gateway</a:t>
            </a:r>
            <a:endParaRPr/>
          </a:p>
        </p:txBody>
      </p:sp>
      <p:pic>
        <p:nvPicPr>
          <p:cNvPr id="347" name="Google Shape;347;p35" title="891399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03802" y="4146500"/>
            <a:ext cx="585750" cy="5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35" title="free-nginx-logo-icon-download-in-svg-png-gif-file-formats--technology-social-media-company-vol-5-pack-logos-icons-3030173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03250" y="2280725"/>
            <a:ext cx="445600" cy="445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9" name="Google Shape;349;p35"/>
          <p:cNvCxnSpPr>
            <a:stCxn id="346" idx="3"/>
            <a:endCxn id="344" idx="3"/>
          </p:cNvCxnSpPr>
          <p:nvPr/>
        </p:nvCxnSpPr>
        <p:spPr>
          <a:xfrm flipH="1" rot="10800000">
            <a:off x="3364725" y="2152325"/>
            <a:ext cx="750000" cy="716100"/>
          </a:xfrm>
          <a:prstGeom prst="straightConnector1">
            <a:avLst/>
          </a:prstGeom>
          <a:noFill/>
          <a:ln cap="flat" cmpd="sng" w="28575">
            <a:solidFill>
              <a:srgbClr val="674EA7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350" name="Google Shape;350;p35"/>
          <p:cNvCxnSpPr/>
          <p:nvPr/>
        </p:nvCxnSpPr>
        <p:spPr>
          <a:xfrm flipH="1">
            <a:off x="3339550" y="2154775"/>
            <a:ext cx="533400" cy="510900"/>
          </a:xfrm>
          <a:prstGeom prst="straightConnector1">
            <a:avLst/>
          </a:prstGeom>
          <a:noFill/>
          <a:ln cap="flat" cmpd="sng" w="28575">
            <a:solidFill>
              <a:srgbClr val="674EA7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351" name="Google Shape;351;p35"/>
          <p:cNvCxnSpPr>
            <a:stCxn id="346" idx="3"/>
            <a:endCxn id="345" idx="0"/>
          </p:cNvCxnSpPr>
          <p:nvPr/>
        </p:nvCxnSpPr>
        <p:spPr>
          <a:xfrm>
            <a:off x="3364725" y="2868425"/>
            <a:ext cx="1011300" cy="690600"/>
          </a:xfrm>
          <a:prstGeom prst="straightConnector1">
            <a:avLst/>
          </a:prstGeom>
          <a:noFill/>
          <a:ln cap="flat" cmpd="sng" w="28575">
            <a:solidFill>
              <a:srgbClr val="BF9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52" name="Google Shape;352;p35"/>
          <p:cNvCxnSpPr/>
          <p:nvPr/>
        </p:nvCxnSpPr>
        <p:spPr>
          <a:xfrm rot="10800000">
            <a:off x="3370450" y="3097250"/>
            <a:ext cx="549600" cy="471000"/>
          </a:xfrm>
          <a:prstGeom prst="straightConnector1">
            <a:avLst/>
          </a:prstGeom>
          <a:noFill/>
          <a:ln cap="flat" cmpd="sng" w="28575">
            <a:solidFill>
              <a:srgbClr val="38761D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53" name="Google Shape;353;p35"/>
          <p:cNvCxnSpPr/>
          <p:nvPr/>
        </p:nvCxnSpPr>
        <p:spPr>
          <a:xfrm rot="10800000">
            <a:off x="1485800" y="3120700"/>
            <a:ext cx="683100" cy="7800"/>
          </a:xfrm>
          <a:prstGeom prst="straightConnector1">
            <a:avLst/>
          </a:prstGeom>
          <a:noFill/>
          <a:ln cap="flat" cmpd="sng" w="28575">
            <a:solidFill>
              <a:srgbClr val="38761D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36"/>
          <p:cNvSpPr txBox="1"/>
          <p:nvPr>
            <p:ph type="title"/>
          </p:nvPr>
        </p:nvSpPr>
        <p:spPr>
          <a:xfrm>
            <a:off x="132500" y="842150"/>
            <a:ext cx="1842000" cy="18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3</a:t>
            </a:r>
            <a:endParaRPr/>
          </a:p>
        </p:txBody>
      </p:sp>
      <p:sp>
        <p:nvSpPr>
          <p:cNvPr id="359" name="Google Shape;359;p36"/>
          <p:cNvSpPr txBox="1"/>
          <p:nvPr>
            <p:ph idx="1" type="subTitle"/>
          </p:nvPr>
        </p:nvSpPr>
        <p:spPr>
          <a:xfrm>
            <a:off x="2495350" y="1220900"/>
            <a:ext cx="6126000" cy="13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Реализация в проекте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37"/>
          <p:cNvSpPr txBox="1"/>
          <p:nvPr>
            <p:ph type="title"/>
          </p:nvPr>
        </p:nvSpPr>
        <p:spPr>
          <a:xfrm>
            <a:off x="432000" y="360000"/>
            <a:ext cx="7105500" cy="67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nginx.conf</a:t>
            </a:r>
            <a:endParaRPr/>
          </a:p>
        </p:txBody>
      </p:sp>
      <p:pic>
        <p:nvPicPr>
          <p:cNvPr id="365" name="Google Shape;365;p37" title="2025-03-19_03-45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000" y="1165925"/>
            <a:ext cx="5704768" cy="3801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0"/>
          <p:cNvSpPr txBox="1"/>
          <p:nvPr>
            <p:ph idx="1" type="body"/>
          </p:nvPr>
        </p:nvSpPr>
        <p:spPr>
          <a:xfrm>
            <a:off x="1072800" y="1213200"/>
            <a:ext cx="4297800" cy="216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2900"/>
              </a:spcBef>
              <a:spcAft>
                <a:spcPts val="0"/>
              </a:spcAft>
              <a:buSzPts val="1400"/>
              <a:buAutoNum type="arabicPeriod"/>
            </a:pPr>
            <a:r>
              <a:rPr lang="ru"/>
              <a:t>Взаимодействие микросервисов</a:t>
            </a:r>
            <a:endParaRPr/>
          </a:p>
          <a:p>
            <a:pPr indent="-317500" lvl="0" marL="457200" rtl="0" algn="l">
              <a:spcBef>
                <a:spcPts val="2900"/>
              </a:spcBef>
              <a:spcAft>
                <a:spcPts val="0"/>
              </a:spcAft>
              <a:buSzPts val="1400"/>
              <a:buAutoNum type="arabicPeriod"/>
            </a:pPr>
            <a:r>
              <a:rPr lang="ru"/>
              <a:t>Авторизация через API Gateway</a:t>
            </a:r>
            <a:endParaRPr/>
          </a:p>
          <a:p>
            <a:pPr indent="-317500" lvl="0" marL="457200" rtl="0" algn="l">
              <a:spcBef>
                <a:spcPts val="2900"/>
              </a:spcBef>
              <a:spcAft>
                <a:spcPts val="0"/>
              </a:spcAft>
              <a:buSzPts val="1400"/>
              <a:buAutoNum type="arabicPeriod"/>
            </a:pPr>
            <a:r>
              <a:rPr lang="ru"/>
              <a:t>Реализация Авторизации в проекте</a:t>
            </a:r>
            <a:endParaRPr/>
          </a:p>
          <a:p>
            <a:pPr indent="-317500" lvl="0" marL="457200" rtl="0" algn="l">
              <a:spcBef>
                <a:spcPts val="2900"/>
              </a:spcBef>
              <a:spcAft>
                <a:spcPts val="0"/>
              </a:spcAft>
              <a:buSzPts val="1400"/>
              <a:buAutoNum type="arabicPeriod"/>
            </a:pPr>
            <a:r>
              <a:rPr lang="ru"/>
              <a:t>Практика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38"/>
          <p:cNvSpPr txBox="1"/>
          <p:nvPr>
            <p:ph type="title"/>
          </p:nvPr>
        </p:nvSpPr>
        <p:spPr>
          <a:xfrm>
            <a:off x="432000" y="360000"/>
            <a:ext cx="7105500" cy="67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Авторизация в хендлерах</a:t>
            </a:r>
            <a:endParaRPr/>
          </a:p>
        </p:txBody>
      </p:sp>
      <p:graphicFrame>
        <p:nvGraphicFramePr>
          <p:cNvPr id="371" name="Google Shape;371;p38"/>
          <p:cNvGraphicFramePr/>
          <p:nvPr/>
        </p:nvGraphicFramePr>
        <p:xfrm>
          <a:off x="432000" y="13054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{44139E8B-ADB8-4F73-B267-FF4DA3AF1C79}</a:tableStyleId>
              </a:tblPr>
              <a:tblGrid>
                <a:gridCol w="79143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>
                          <a:solidFill>
                            <a:srgbClr val="08080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@router.delete(</a:t>
                      </a:r>
                      <a:r>
                        <a:rPr lang="ru">
                          <a:solidFill>
                            <a:srgbClr val="067D17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"/{item_id}"</a:t>
                      </a:r>
                      <a:r>
                        <a:rPr lang="ru">
                          <a:solidFill>
                            <a:srgbClr val="08080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</a:t>
                      </a:r>
                      <a:endParaRPr>
                        <a:solidFill>
                          <a:srgbClr val="080808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>
                          <a:solidFill>
                            <a:srgbClr val="0033B3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async def </a:t>
                      </a:r>
                      <a:r>
                        <a:rPr lang="ru">
                          <a:solidFill>
                            <a:srgbClr val="08080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delete_found_item(</a:t>
                      </a:r>
                      <a:endParaRPr>
                        <a:solidFill>
                          <a:srgbClr val="080808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>
                          <a:solidFill>
                            <a:srgbClr val="08080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   item_id: int,</a:t>
                      </a:r>
                      <a:endParaRPr>
                        <a:solidFill>
                          <a:srgbClr val="080808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>
                          <a:solidFill>
                            <a:srgbClr val="08080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   db: AsyncSession = Depends(get_db),</a:t>
                      </a:r>
                      <a:endParaRPr>
                        <a:solidFill>
                          <a:srgbClr val="080808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>
                          <a:solidFill>
                            <a:srgbClr val="08080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   </a:t>
                      </a:r>
                      <a:r>
                        <a:rPr lang="ru">
                          <a:solidFill>
                            <a:srgbClr val="080808"/>
                          </a:solidFill>
                          <a:highlight>
                            <a:srgbClr val="D9EAD3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token_data: schemas.TokenData = Depends(get_token_data)</a:t>
                      </a:r>
                      <a:endParaRPr>
                        <a:solidFill>
                          <a:srgbClr val="080808"/>
                        </a:solidFill>
                        <a:highlight>
                          <a:srgbClr val="D9EAD3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>
                          <a:solidFill>
                            <a:srgbClr val="08080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):</a:t>
                      </a:r>
                      <a:endParaRPr>
                        <a:solidFill>
                          <a:srgbClr val="080808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>
                          <a:solidFill>
                            <a:srgbClr val="08080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db_item = </a:t>
                      </a:r>
                      <a:r>
                        <a:rPr lang="ru">
                          <a:solidFill>
                            <a:srgbClr val="0033B3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await </a:t>
                      </a:r>
                      <a:r>
                        <a:rPr lang="ru">
                          <a:solidFill>
                            <a:srgbClr val="08080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db.get(models.FoundItem, item_id)</a:t>
                      </a:r>
                      <a:endParaRPr>
                        <a:solidFill>
                          <a:srgbClr val="080808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>
                          <a:solidFill>
                            <a:srgbClr val="08080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</a:t>
                      </a:r>
                      <a:r>
                        <a:rPr lang="ru">
                          <a:solidFill>
                            <a:srgbClr val="0033B3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if </a:t>
                      </a:r>
                      <a:r>
                        <a:rPr lang="ru">
                          <a:solidFill>
                            <a:srgbClr val="08080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db_item </a:t>
                      </a:r>
                      <a:r>
                        <a:rPr lang="ru">
                          <a:solidFill>
                            <a:srgbClr val="0033B3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is None</a:t>
                      </a:r>
                      <a:r>
                        <a:rPr lang="ru">
                          <a:solidFill>
                            <a:srgbClr val="08080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:</a:t>
                      </a:r>
                      <a:endParaRPr>
                        <a:solidFill>
                          <a:srgbClr val="080808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>
                          <a:solidFill>
                            <a:srgbClr val="08080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   </a:t>
                      </a:r>
                      <a:r>
                        <a:rPr lang="ru">
                          <a:solidFill>
                            <a:srgbClr val="0033B3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raise </a:t>
                      </a:r>
                      <a:r>
                        <a:rPr lang="ru">
                          <a:solidFill>
                            <a:srgbClr val="08080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HTTPException(status_code=</a:t>
                      </a:r>
                      <a:r>
                        <a:rPr lang="ru">
                          <a:solidFill>
                            <a:srgbClr val="1750EB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404</a:t>
                      </a:r>
                      <a:r>
                        <a:rPr lang="ru">
                          <a:solidFill>
                            <a:srgbClr val="08080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, detail=</a:t>
                      </a:r>
                      <a:r>
                        <a:rPr lang="ru">
                          <a:solidFill>
                            <a:srgbClr val="067D17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"Item not found"</a:t>
                      </a:r>
                      <a:r>
                        <a:rPr lang="ru">
                          <a:solidFill>
                            <a:srgbClr val="08080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</a:t>
                      </a:r>
                      <a:endParaRPr>
                        <a:solidFill>
                          <a:srgbClr val="080808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>
                          <a:solidFill>
                            <a:srgbClr val="08080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</a:t>
                      </a:r>
                      <a:r>
                        <a:rPr lang="ru">
                          <a:solidFill>
                            <a:srgbClr val="0033B3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await </a:t>
                      </a:r>
                      <a:r>
                        <a:rPr lang="ru">
                          <a:solidFill>
                            <a:srgbClr val="08080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db.delete(db_item)</a:t>
                      </a:r>
                      <a:endParaRPr>
                        <a:solidFill>
                          <a:srgbClr val="080808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>
                          <a:solidFill>
                            <a:srgbClr val="08080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</a:t>
                      </a:r>
                      <a:r>
                        <a:rPr lang="ru">
                          <a:solidFill>
                            <a:srgbClr val="0033B3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await </a:t>
                      </a:r>
                      <a:r>
                        <a:rPr lang="ru">
                          <a:solidFill>
                            <a:srgbClr val="08080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db.commit()</a:t>
                      </a:r>
                      <a:endParaRPr>
                        <a:solidFill>
                          <a:srgbClr val="080808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>
                          <a:solidFill>
                            <a:srgbClr val="08080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endParaRPr>
                        <a:solidFill>
                          <a:srgbClr val="080808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>
                          <a:solidFill>
                            <a:srgbClr val="08080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</a:t>
                      </a:r>
                      <a:r>
                        <a:rPr lang="ru">
                          <a:solidFill>
                            <a:srgbClr val="0033B3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return </a:t>
                      </a:r>
                      <a:r>
                        <a:rPr lang="ru">
                          <a:solidFill>
                            <a:srgbClr val="08080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{</a:t>
                      </a:r>
                      <a:r>
                        <a:rPr lang="ru">
                          <a:solidFill>
                            <a:srgbClr val="067D17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"message"</a:t>
                      </a:r>
                      <a:r>
                        <a:rPr lang="ru">
                          <a:solidFill>
                            <a:srgbClr val="08080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: </a:t>
                      </a:r>
                      <a:r>
                        <a:rPr lang="ru">
                          <a:solidFill>
                            <a:srgbClr val="067D17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"Item deleted"</a:t>
                      </a:r>
                      <a:r>
                        <a:rPr lang="ru">
                          <a:solidFill>
                            <a:srgbClr val="08080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}</a:t>
                      </a:r>
                      <a:endParaRPr>
                        <a:solidFill>
                          <a:srgbClr val="080808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39"/>
          <p:cNvSpPr txBox="1"/>
          <p:nvPr>
            <p:ph type="title"/>
          </p:nvPr>
        </p:nvSpPr>
        <p:spPr>
          <a:xfrm>
            <a:off x="432000" y="360000"/>
            <a:ext cx="7105500" cy="67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Авторизация в Swagger</a:t>
            </a:r>
            <a:endParaRPr/>
          </a:p>
        </p:txBody>
      </p:sp>
      <p:pic>
        <p:nvPicPr>
          <p:cNvPr id="377" name="Google Shape;377;p39" title="2025-03-19_04-33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2875" y="1173800"/>
            <a:ext cx="4752975" cy="3362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40"/>
          <p:cNvSpPr txBox="1"/>
          <p:nvPr>
            <p:ph type="title"/>
          </p:nvPr>
        </p:nvSpPr>
        <p:spPr>
          <a:xfrm>
            <a:off x="432000" y="360000"/>
            <a:ext cx="7105500" cy="67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Не попадает под Авторизацию</a:t>
            </a:r>
            <a:endParaRPr/>
          </a:p>
        </p:txBody>
      </p:sp>
      <p:pic>
        <p:nvPicPr>
          <p:cNvPr id="383" name="Google Shape;383;p40" title="2025-03-19_04-40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89500"/>
            <a:ext cx="8839201" cy="29915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41"/>
          <p:cNvSpPr txBox="1"/>
          <p:nvPr>
            <p:ph type="title"/>
          </p:nvPr>
        </p:nvSpPr>
        <p:spPr>
          <a:xfrm>
            <a:off x="432000" y="360000"/>
            <a:ext cx="7105500" cy="67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Практика часть-1</a:t>
            </a:r>
            <a:endParaRPr/>
          </a:p>
        </p:txBody>
      </p:sp>
      <p:sp>
        <p:nvSpPr>
          <p:cNvPr id="389" name="Google Shape;389;p41"/>
          <p:cNvSpPr txBox="1"/>
          <p:nvPr>
            <p:ph idx="1" type="subTitle"/>
          </p:nvPr>
        </p:nvSpPr>
        <p:spPr>
          <a:xfrm>
            <a:off x="432000" y="950400"/>
            <a:ext cx="7105500" cy="52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Авторизация</a:t>
            </a:r>
            <a:endParaRPr u="sng"/>
          </a:p>
        </p:txBody>
      </p:sp>
      <p:sp>
        <p:nvSpPr>
          <p:cNvPr id="390" name="Google Shape;390;p41"/>
          <p:cNvSpPr txBox="1"/>
          <p:nvPr/>
        </p:nvSpPr>
        <p:spPr>
          <a:xfrm>
            <a:off x="3025800" y="1483300"/>
            <a:ext cx="5087700" cy="3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chemeClr val="dk1"/>
                </a:solidFill>
              </a:rPr>
              <a:t>Реализация</a:t>
            </a:r>
            <a:r>
              <a:rPr lang="ru" sz="1600">
                <a:solidFill>
                  <a:schemeClr val="dk1"/>
                </a:solidFill>
              </a:rPr>
              <a:t>: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ru" sz="1600">
                <a:solidFill>
                  <a:schemeClr val="dk1"/>
                </a:solidFill>
              </a:rPr>
              <a:t>Запустите проект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ru" sz="1600">
                <a:solidFill>
                  <a:schemeClr val="dk1"/>
                </a:solidFill>
              </a:rPr>
              <a:t>Изучить работу авторизации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ru" sz="1600">
                <a:solidFill>
                  <a:schemeClr val="dk1"/>
                </a:solidFill>
              </a:rPr>
              <a:t>Протестировать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ru" sz="1600">
                <a:solidFill>
                  <a:schemeClr val="dk1"/>
                </a:solidFill>
              </a:rPr>
              <a:t>Добавить информацию в токен авторизации</a:t>
            </a:r>
            <a:endParaRPr sz="1600">
              <a:solidFill>
                <a:schemeClr val="dk1"/>
              </a:solidFill>
            </a:endParaRPr>
          </a:p>
          <a:p>
            <a:pPr indent="-330200" lvl="1" marL="9144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ru" sz="1600">
                <a:solidFill>
                  <a:schemeClr val="dk1"/>
                </a:solidFill>
              </a:rPr>
              <a:t>В токене храним только username</a:t>
            </a:r>
            <a:endParaRPr sz="1600">
              <a:solidFill>
                <a:schemeClr val="dk1"/>
              </a:solidFill>
            </a:endParaRPr>
          </a:p>
          <a:p>
            <a:pPr indent="-330200" lvl="1" marL="91440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600"/>
              <a:buChar char="○"/>
            </a:pPr>
            <a:r>
              <a:rPr lang="ru" sz="1600">
                <a:solidFill>
                  <a:schemeClr val="dk1"/>
                </a:solidFill>
              </a:rPr>
              <a:t>Добавьте </a:t>
            </a:r>
            <a:r>
              <a:rPr b="1" lang="ru" sz="1600">
                <a:solidFill>
                  <a:schemeClr val="dk1"/>
                </a:solidFill>
              </a:rPr>
              <a:t>user_id</a:t>
            </a:r>
            <a:endParaRPr b="1" sz="1600">
              <a:solidFill>
                <a:schemeClr val="dk1"/>
              </a:solidFill>
            </a:endParaRPr>
          </a:p>
        </p:txBody>
      </p:sp>
      <p:pic>
        <p:nvPicPr>
          <p:cNvPr id="391" name="Google Shape;391;p41" title="b149e9f6-1642663391365.jpg"/>
          <p:cNvPicPr preferRelativeResize="0"/>
          <p:nvPr/>
        </p:nvPicPr>
        <p:blipFill rotWithShape="1">
          <a:blip r:embed="rId3">
            <a:alphaModFix/>
          </a:blip>
          <a:srcRect b="23085" l="8860" r="50002" t="14856"/>
          <a:stretch/>
        </p:blipFill>
        <p:spPr>
          <a:xfrm>
            <a:off x="299950" y="1672626"/>
            <a:ext cx="2680673" cy="1895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42"/>
          <p:cNvSpPr txBox="1"/>
          <p:nvPr>
            <p:ph type="title"/>
          </p:nvPr>
        </p:nvSpPr>
        <p:spPr>
          <a:xfrm>
            <a:off x="432000" y="360000"/>
            <a:ext cx="7105500" cy="67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Практика часть-2</a:t>
            </a:r>
            <a:endParaRPr/>
          </a:p>
        </p:txBody>
      </p:sp>
      <p:sp>
        <p:nvSpPr>
          <p:cNvPr id="397" name="Google Shape;397;p42"/>
          <p:cNvSpPr txBox="1"/>
          <p:nvPr>
            <p:ph idx="1" type="subTitle"/>
          </p:nvPr>
        </p:nvSpPr>
        <p:spPr>
          <a:xfrm>
            <a:off x="432000" y="950400"/>
            <a:ext cx="7105500" cy="52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Авторизация</a:t>
            </a:r>
            <a:endParaRPr u="sng"/>
          </a:p>
        </p:txBody>
      </p:sp>
      <p:sp>
        <p:nvSpPr>
          <p:cNvPr id="398" name="Google Shape;398;p42"/>
          <p:cNvSpPr txBox="1"/>
          <p:nvPr/>
        </p:nvSpPr>
        <p:spPr>
          <a:xfrm>
            <a:off x="3025800" y="1483300"/>
            <a:ext cx="5087700" cy="3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chemeClr val="dk1"/>
                </a:solidFill>
              </a:rPr>
              <a:t>Реализация</a:t>
            </a:r>
            <a:r>
              <a:rPr lang="ru" sz="1600">
                <a:solidFill>
                  <a:schemeClr val="dk1"/>
                </a:solidFill>
              </a:rPr>
              <a:t>: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ru" sz="1600">
                <a:solidFill>
                  <a:schemeClr val="dk1"/>
                </a:solidFill>
              </a:rPr>
              <a:t>Добавьте обязательную авторизацию для всех запросов сервиса “Аукцион”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ru" sz="1600">
                <a:solidFill>
                  <a:schemeClr val="dk1"/>
                </a:solidFill>
              </a:rPr>
              <a:t>Выполните задание в </a:t>
            </a:r>
            <a:r>
              <a:rPr lang="ru" sz="1500">
                <a:solidFill>
                  <a:srgbClr val="0062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create_bid()</a:t>
            </a:r>
            <a:endParaRPr sz="1500">
              <a:solidFill>
                <a:srgbClr val="00627A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330200" lvl="0" marL="45720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600"/>
              <a:buAutoNum type="arabicPeriod"/>
            </a:pPr>
            <a:r>
              <a:rPr lang="ru" sz="1600">
                <a:solidFill>
                  <a:schemeClr val="dk1"/>
                </a:solidFill>
              </a:rPr>
              <a:t>Протестируйте результат</a:t>
            </a:r>
            <a:endParaRPr sz="1600">
              <a:solidFill>
                <a:schemeClr val="dk1"/>
              </a:solidFill>
            </a:endParaRPr>
          </a:p>
        </p:txBody>
      </p:sp>
      <p:pic>
        <p:nvPicPr>
          <p:cNvPr id="399" name="Google Shape;399;p42" title="b149e9f6-1642663391365.jpg"/>
          <p:cNvPicPr preferRelativeResize="0"/>
          <p:nvPr/>
        </p:nvPicPr>
        <p:blipFill rotWithShape="1">
          <a:blip r:embed="rId3">
            <a:alphaModFix/>
          </a:blip>
          <a:srcRect b="23085" l="8860" r="50002" t="14856"/>
          <a:stretch/>
        </p:blipFill>
        <p:spPr>
          <a:xfrm>
            <a:off x="299950" y="1672626"/>
            <a:ext cx="2680673" cy="1895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1"/>
          <p:cNvSpPr txBox="1"/>
          <p:nvPr>
            <p:ph type="title"/>
          </p:nvPr>
        </p:nvSpPr>
        <p:spPr>
          <a:xfrm>
            <a:off x="132500" y="842150"/>
            <a:ext cx="1842000" cy="18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1</a:t>
            </a:r>
            <a:endParaRPr/>
          </a:p>
        </p:txBody>
      </p:sp>
      <p:sp>
        <p:nvSpPr>
          <p:cNvPr id="151" name="Google Shape;151;p21"/>
          <p:cNvSpPr txBox="1"/>
          <p:nvPr>
            <p:ph idx="1" type="subTitle"/>
          </p:nvPr>
        </p:nvSpPr>
        <p:spPr>
          <a:xfrm>
            <a:off x="2495350" y="1220900"/>
            <a:ext cx="6126000" cy="13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Взаимодействие микросервисов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2"/>
          <p:cNvSpPr txBox="1"/>
          <p:nvPr>
            <p:ph type="title"/>
          </p:nvPr>
        </p:nvSpPr>
        <p:spPr>
          <a:xfrm>
            <a:off x="432000" y="360000"/>
            <a:ext cx="7105500" cy="67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Микросервисы</a:t>
            </a:r>
            <a:endParaRPr/>
          </a:p>
        </p:txBody>
      </p:sp>
      <p:sp>
        <p:nvSpPr>
          <p:cNvPr id="157" name="Google Shape;157;p22"/>
          <p:cNvSpPr txBox="1"/>
          <p:nvPr>
            <p:ph idx="1" type="subTitle"/>
          </p:nvPr>
        </p:nvSpPr>
        <p:spPr>
          <a:xfrm>
            <a:off x="432000" y="950400"/>
            <a:ext cx="7105500" cy="52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Взаимодействие</a:t>
            </a:r>
            <a:endParaRPr/>
          </a:p>
        </p:txBody>
      </p:sp>
      <p:sp>
        <p:nvSpPr>
          <p:cNvPr id="158" name="Google Shape;158;p22"/>
          <p:cNvSpPr/>
          <p:nvPr/>
        </p:nvSpPr>
        <p:spPr>
          <a:xfrm>
            <a:off x="460475" y="1911050"/>
            <a:ext cx="1574700" cy="678600"/>
          </a:xfrm>
          <a:prstGeom prst="cube">
            <a:avLst>
              <a:gd fmla="val 25000" name="adj"/>
            </a:avLst>
          </a:prstGeom>
          <a:solidFill>
            <a:srgbClr val="6D9EEB"/>
          </a:solidFill>
          <a:ln cap="flat" cmpd="sng" w="9525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A</a:t>
            </a:r>
            <a:r>
              <a:rPr lang="ru"/>
              <a:t>uthorization</a:t>
            </a:r>
            <a:endParaRPr/>
          </a:p>
        </p:txBody>
      </p:sp>
      <p:sp>
        <p:nvSpPr>
          <p:cNvPr id="159" name="Google Shape;159;p22"/>
          <p:cNvSpPr/>
          <p:nvPr/>
        </p:nvSpPr>
        <p:spPr>
          <a:xfrm>
            <a:off x="2285975" y="3579350"/>
            <a:ext cx="1574700" cy="678600"/>
          </a:xfrm>
          <a:prstGeom prst="cube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rgbClr val="B45F0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LostAndFound</a:t>
            </a:r>
            <a:endParaRPr/>
          </a:p>
        </p:txBody>
      </p:sp>
      <p:sp>
        <p:nvSpPr>
          <p:cNvPr id="160" name="Google Shape;160;p22"/>
          <p:cNvSpPr/>
          <p:nvPr/>
        </p:nvSpPr>
        <p:spPr>
          <a:xfrm>
            <a:off x="4504325" y="1898025"/>
            <a:ext cx="1684200" cy="678600"/>
          </a:xfrm>
          <a:prstGeom prst="cube">
            <a:avLst>
              <a:gd fmla="val 25000" name="adj"/>
            </a:avLst>
          </a:prstGeom>
          <a:solidFill>
            <a:srgbClr val="6AA84F"/>
          </a:solidFill>
          <a:ln cap="flat" cmpd="sng" w="952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Auction</a:t>
            </a:r>
            <a:endParaRPr/>
          </a:p>
        </p:txBody>
      </p:sp>
      <p:sp>
        <p:nvSpPr>
          <p:cNvPr id="161" name="Google Shape;161;p22"/>
          <p:cNvSpPr/>
          <p:nvPr/>
        </p:nvSpPr>
        <p:spPr>
          <a:xfrm>
            <a:off x="6132000" y="2765950"/>
            <a:ext cx="2521800" cy="9480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FFAB40"/>
          </a:solidFill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rgbClr val="FFFFFF"/>
                </a:solidFill>
              </a:rPr>
              <a:t>Как реализовать обмен данными?</a:t>
            </a:r>
            <a:endParaRPr b="1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3"/>
          <p:cNvSpPr txBox="1"/>
          <p:nvPr>
            <p:ph type="title"/>
          </p:nvPr>
        </p:nvSpPr>
        <p:spPr>
          <a:xfrm>
            <a:off x="432000" y="360000"/>
            <a:ext cx="7105500" cy="67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Микросервисы</a:t>
            </a:r>
            <a:endParaRPr/>
          </a:p>
        </p:txBody>
      </p:sp>
      <p:sp>
        <p:nvSpPr>
          <p:cNvPr id="167" name="Google Shape;167;p23"/>
          <p:cNvSpPr txBox="1"/>
          <p:nvPr>
            <p:ph idx="1" type="subTitle"/>
          </p:nvPr>
        </p:nvSpPr>
        <p:spPr>
          <a:xfrm>
            <a:off x="432000" y="950400"/>
            <a:ext cx="7105500" cy="52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Общая база данны</a:t>
            </a:r>
            <a:endParaRPr/>
          </a:p>
        </p:txBody>
      </p:sp>
      <p:sp>
        <p:nvSpPr>
          <p:cNvPr id="168" name="Google Shape;168;p23"/>
          <p:cNvSpPr/>
          <p:nvPr/>
        </p:nvSpPr>
        <p:spPr>
          <a:xfrm>
            <a:off x="460475" y="1911050"/>
            <a:ext cx="1574700" cy="678600"/>
          </a:xfrm>
          <a:prstGeom prst="cube">
            <a:avLst>
              <a:gd fmla="val 25000" name="adj"/>
            </a:avLst>
          </a:prstGeom>
          <a:solidFill>
            <a:srgbClr val="6D9EEB"/>
          </a:solidFill>
          <a:ln cap="flat" cmpd="sng" w="9525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Authorization</a:t>
            </a:r>
            <a:endParaRPr/>
          </a:p>
        </p:txBody>
      </p:sp>
      <p:sp>
        <p:nvSpPr>
          <p:cNvPr id="169" name="Google Shape;169;p23"/>
          <p:cNvSpPr/>
          <p:nvPr/>
        </p:nvSpPr>
        <p:spPr>
          <a:xfrm>
            <a:off x="2285975" y="3579350"/>
            <a:ext cx="1574700" cy="678600"/>
          </a:xfrm>
          <a:prstGeom prst="cube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rgbClr val="B45F0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LostAndFound</a:t>
            </a:r>
            <a:endParaRPr/>
          </a:p>
        </p:txBody>
      </p:sp>
      <p:sp>
        <p:nvSpPr>
          <p:cNvPr id="170" name="Google Shape;170;p23"/>
          <p:cNvSpPr/>
          <p:nvPr/>
        </p:nvSpPr>
        <p:spPr>
          <a:xfrm>
            <a:off x="3829675" y="1473600"/>
            <a:ext cx="1341900" cy="678600"/>
          </a:xfrm>
          <a:prstGeom prst="cube">
            <a:avLst>
              <a:gd fmla="val 25000" name="adj"/>
            </a:avLst>
          </a:prstGeom>
          <a:solidFill>
            <a:srgbClr val="6AA84F"/>
          </a:solidFill>
          <a:ln cap="flat" cmpd="sng" w="952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Auction</a:t>
            </a:r>
            <a:endParaRPr/>
          </a:p>
        </p:txBody>
      </p:sp>
      <p:sp>
        <p:nvSpPr>
          <p:cNvPr id="171" name="Google Shape;171;p23"/>
          <p:cNvSpPr/>
          <p:nvPr/>
        </p:nvSpPr>
        <p:spPr>
          <a:xfrm>
            <a:off x="2461174" y="2028350"/>
            <a:ext cx="913800" cy="849300"/>
          </a:xfrm>
          <a:prstGeom prst="can">
            <a:avLst>
              <a:gd fmla="val 24720" name="adj"/>
            </a:avLst>
          </a:prstGeom>
          <a:solidFill>
            <a:srgbClr val="F9CB9C"/>
          </a:solidFill>
          <a:ln cap="flat" cmpd="sng" w="9525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DB</a:t>
            </a:r>
            <a:endParaRPr/>
          </a:p>
        </p:txBody>
      </p:sp>
      <p:cxnSp>
        <p:nvCxnSpPr>
          <p:cNvPr id="172" name="Google Shape;172;p23"/>
          <p:cNvCxnSpPr>
            <a:stCxn id="168" idx="5"/>
            <a:endCxn id="171" idx="2"/>
          </p:cNvCxnSpPr>
          <p:nvPr/>
        </p:nvCxnSpPr>
        <p:spPr>
          <a:xfrm>
            <a:off x="2035175" y="2165525"/>
            <a:ext cx="426000" cy="287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173" name="Google Shape;173;p23"/>
          <p:cNvCxnSpPr>
            <a:stCxn id="170" idx="2"/>
            <a:endCxn id="171" idx="4"/>
          </p:cNvCxnSpPr>
          <p:nvPr/>
        </p:nvCxnSpPr>
        <p:spPr>
          <a:xfrm flipH="1">
            <a:off x="3374875" y="1897725"/>
            <a:ext cx="454800" cy="555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174" name="Google Shape;174;p23"/>
          <p:cNvCxnSpPr>
            <a:stCxn id="169" idx="0"/>
            <a:endCxn id="171" idx="3"/>
          </p:cNvCxnSpPr>
          <p:nvPr/>
        </p:nvCxnSpPr>
        <p:spPr>
          <a:xfrm rot="10800000">
            <a:off x="2918150" y="2877650"/>
            <a:ext cx="240000" cy="7017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175" name="Google Shape;175;p23"/>
          <p:cNvSpPr txBox="1"/>
          <p:nvPr/>
        </p:nvSpPr>
        <p:spPr>
          <a:xfrm>
            <a:off x="5337800" y="1037100"/>
            <a:ext cx="3630900" cy="3564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200">
                <a:solidFill>
                  <a:schemeClr val="dk1"/>
                </a:solidFill>
              </a:rPr>
              <a:t>Преимущества:</a:t>
            </a:r>
            <a:endParaRPr b="1"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Char char="➕"/>
            </a:pPr>
            <a:r>
              <a:rPr lang="ru" sz="1200">
                <a:solidFill>
                  <a:schemeClr val="dk1"/>
                </a:solidFill>
              </a:rPr>
              <a:t>Простота реализации.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➕"/>
            </a:pPr>
            <a:r>
              <a:rPr lang="ru" sz="1200">
                <a:solidFill>
                  <a:schemeClr val="dk1"/>
                </a:solidFill>
              </a:rPr>
              <a:t>Легкость обмена данными.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ru" sz="1200">
                <a:solidFill>
                  <a:schemeClr val="dk1"/>
                </a:solidFill>
              </a:rPr>
              <a:t>Недостатки:</a:t>
            </a:r>
            <a:endParaRPr b="1"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Char char="ー"/>
            </a:pPr>
            <a:r>
              <a:rPr lang="ru" sz="1200">
                <a:solidFill>
                  <a:schemeClr val="dk1"/>
                </a:solidFill>
              </a:rPr>
              <a:t>Сильная зависимость между сервисами: изменение схемы базы данных может затронуть все сервисы.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ー"/>
            </a:pPr>
            <a:r>
              <a:rPr lang="ru" sz="1200">
                <a:solidFill>
                  <a:schemeClr val="dk1"/>
                </a:solidFill>
              </a:rPr>
              <a:t>Риск конфликтов при одновременной записи данных.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ー"/>
            </a:pPr>
            <a:r>
              <a:rPr lang="ru" sz="1200">
                <a:solidFill>
                  <a:schemeClr val="dk1"/>
                </a:solidFill>
              </a:rPr>
              <a:t>Сложность масштабирования: масштабирование базы данных может стать узким местом.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ー"/>
            </a:pPr>
            <a:r>
              <a:rPr lang="ru" sz="1200">
                <a:solidFill>
                  <a:schemeClr val="dk1"/>
                </a:solidFill>
              </a:rPr>
              <a:t>Нарушение принципа независимости микросервисов.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4"/>
          <p:cNvSpPr txBox="1"/>
          <p:nvPr>
            <p:ph type="title"/>
          </p:nvPr>
        </p:nvSpPr>
        <p:spPr>
          <a:xfrm>
            <a:off x="432000" y="360000"/>
            <a:ext cx="7105500" cy="67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Микросервисы</a:t>
            </a:r>
            <a:endParaRPr/>
          </a:p>
        </p:txBody>
      </p:sp>
      <p:sp>
        <p:nvSpPr>
          <p:cNvPr id="181" name="Google Shape;181;p24"/>
          <p:cNvSpPr txBox="1"/>
          <p:nvPr>
            <p:ph idx="1" type="subTitle"/>
          </p:nvPr>
        </p:nvSpPr>
        <p:spPr>
          <a:xfrm>
            <a:off x="432000" y="950400"/>
            <a:ext cx="7105500" cy="52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Http/REST запросы</a:t>
            </a:r>
            <a:endParaRPr/>
          </a:p>
        </p:txBody>
      </p:sp>
      <p:sp>
        <p:nvSpPr>
          <p:cNvPr id="182" name="Google Shape;182;p24"/>
          <p:cNvSpPr/>
          <p:nvPr/>
        </p:nvSpPr>
        <p:spPr>
          <a:xfrm>
            <a:off x="460475" y="1911050"/>
            <a:ext cx="1574700" cy="678600"/>
          </a:xfrm>
          <a:prstGeom prst="cube">
            <a:avLst>
              <a:gd fmla="val 25000" name="adj"/>
            </a:avLst>
          </a:prstGeom>
          <a:solidFill>
            <a:srgbClr val="6D9EEB"/>
          </a:solidFill>
          <a:ln cap="flat" cmpd="sng" w="9525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Authorization</a:t>
            </a:r>
            <a:endParaRPr/>
          </a:p>
        </p:txBody>
      </p:sp>
      <p:sp>
        <p:nvSpPr>
          <p:cNvPr id="183" name="Google Shape;183;p24"/>
          <p:cNvSpPr/>
          <p:nvPr/>
        </p:nvSpPr>
        <p:spPr>
          <a:xfrm>
            <a:off x="1933300" y="3226700"/>
            <a:ext cx="1574700" cy="678600"/>
          </a:xfrm>
          <a:prstGeom prst="cube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rgbClr val="B45F0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LostAndFound</a:t>
            </a:r>
            <a:endParaRPr/>
          </a:p>
        </p:txBody>
      </p:sp>
      <p:sp>
        <p:nvSpPr>
          <p:cNvPr id="184" name="Google Shape;184;p24"/>
          <p:cNvSpPr/>
          <p:nvPr/>
        </p:nvSpPr>
        <p:spPr>
          <a:xfrm>
            <a:off x="3858875" y="1915563"/>
            <a:ext cx="1684200" cy="678600"/>
          </a:xfrm>
          <a:prstGeom prst="cube">
            <a:avLst>
              <a:gd fmla="val 25000" name="adj"/>
            </a:avLst>
          </a:prstGeom>
          <a:solidFill>
            <a:srgbClr val="6AA84F"/>
          </a:solidFill>
          <a:ln cap="flat" cmpd="sng" w="952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Auction</a:t>
            </a:r>
            <a:endParaRPr/>
          </a:p>
        </p:txBody>
      </p:sp>
      <p:sp>
        <p:nvSpPr>
          <p:cNvPr id="185" name="Google Shape;185;p24"/>
          <p:cNvSpPr/>
          <p:nvPr/>
        </p:nvSpPr>
        <p:spPr>
          <a:xfrm>
            <a:off x="742225" y="3035150"/>
            <a:ext cx="638700" cy="612300"/>
          </a:xfrm>
          <a:prstGeom prst="can">
            <a:avLst>
              <a:gd fmla="val 25000" name="adj"/>
            </a:avLst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DB</a:t>
            </a:r>
            <a:endParaRPr/>
          </a:p>
        </p:txBody>
      </p:sp>
      <p:cxnSp>
        <p:nvCxnSpPr>
          <p:cNvPr id="186" name="Google Shape;186;p24"/>
          <p:cNvCxnSpPr>
            <a:endCxn id="185" idx="1"/>
          </p:cNvCxnSpPr>
          <p:nvPr/>
        </p:nvCxnSpPr>
        <p:spPr>
          <a:xfrm flipH="1">
            <a:off x="1061575" y="2589650"/>
            <a:ext cx="2700" cy="445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stealth"/>
            <a:tailEnd len="med" w="med" type="stealth"/>
          </a:ln>
        </p:spPr>
      </p:cxnSp>
      <p:sp>
        <p:nvSpPr>
          <p:cNvPr id="187" name="Google Shape;187;p24"/>
          <p:cNvSpPr/>
          <p:nvPr/>
        </p:nvSpPr>
        <p:spPr>
          <a:xfrm>
            <a:off x="2305978" y="4292000"/>
            <a:ext cx="638700" cy="612300"/>
          </a:xfrm>
          <a:prstGeom prst="can">
            <a:avLst>
              <a:gd fmla="val 25000" name="adj"/>
            </a:avLst>
          </a:prstGeom>
          <a:solidFill>
            <a:srgbClr val="F9CB9C"/>
          </a:solidFill>
          <a:ln cap="flat" cmpd="sng" w="9525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DB</a:t>
            </a:r>
            <a:endParaRPr/>
          </a:p>
        </p:txBody>
      </p:sp>
      <p:cxnSp>
        <p:nvCxnSpPr>
          <p:cNvPr id="188" name="Google Shape;188;p24"/>
          <p:cNvCxnSpPr>
            <a:endCxn id="187" idx="1"/>
          </p:cNvCxnSpPr>
          <p:nvPr/>
        </p:nvCxnSpPr>
        <p:spPr>
          <a:xfrm flipH="1">
            <a:off x="2625328" y="3905300"/>
            <a:ext cx="12000" cy="386700"/>
          </a:xfrm>
          <a:prstGeom prst="straightConnector1">
            <a:avLst/>
          </a:prstGeom>
          <a:noFill/>
          <a:ln cap="flat" cmpd="sng" w="28575">
            <a:solidFill>
              <a:srgbClr val="F1C232"/>
            </a:solidFill>
            <a:prstDash val="solid"/>
            <a:round/>
            <a:headEnd len="med" w="med" type="stealth"/>
            <a:tailEnd len="med" w="med" type="stealth"/>
          </a:ln>
        </p:spPr>
      </p:cxnSp>
      <p:sp>
        <p:nvSpPr>
          <p:cNvPr id="189" name="Google Shape;189;p24"/>
          <p:cNvSpPr/>
          <p:nvPr/>
        </p:nvSpPr>
        <p:spPr>
          <a:xfrm>
            <a:off x="4304347" y="3035150"/>
            <a:ext cx="638700" cy="612300"/>
          </a:xfrm>
          <a:prstGeom prst="can">
            <a:avLst>
              <a:gd fmla="val 25000" name="adj"/>
            </a:avLst>
          </a:prstGeom>
          <a:solidFill>
            <a:srgbClr val="B6D7A8"/>
          </a:solidFill>
          <a:ln cap="flat" cmpd="sng" w="952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DB</a:t>
            </a:r>
            <a:endParaRPr/>
          </a:p>
        </p:txBody>
      </p:sp>
      <p:cxnSp>
        <p:nvCxnSpPr>
          <p:cNvPr id="190" name="Google Shape;190;p24"/>
          <p:cNvCxnSpPr>
            <a:endCxn id="189" idx="1"/>
          </p:cNvCxnSpPr>
          <p:nvPr/>
        </p:nvCxnSpPr>
        <p:spPr>
          <a:xfrm>
            <a:off x="4616197" y="2589650"/>
            <a:ext cx="7500" cy="445500"/>
          </a:xfrm>
          <a:prstGeom prst="straightConnector1">
            <a:avLst/>
          </a:prstGeom>
          <a:noFill/>
          <a:ln cap="flat" cmpd="sng" w="28575">
            <a:solidFill>
              <a:srgbClr val="6AA84F"/>
            </a:solidFill>
            <a:prstDash val="solid"/>
            <a:round/>
            <a:headEnd len="med" w="med" type="stealth"/>
            <a:tailEnd len="med" w="med" type="stealth"/>
          </a:ln>
        </p:spPr>
      </p:cxnSp>
      <p:cxnSp>
        <p:nvCxnSpPr>
          <p:cNvPr id="191" name="Google Shape;191;p24"/>
          <p:cNvCxnSpPr>
            <a:stCxn id="182" idx="4"/>
            <a:endCxn id="183" idx="1"/>
          </p:cNvCxnSpPr>
          <p:nvPr/>
        </p:nvCxnSpPr>
        <p:spPr>
          <a:xfrm>
            <a:off x="1865525" y="2335175"/>
            <a:ext cx="770400" cy="1061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ash"/>
            <a:round/>
            <a:headEnd len="med" w="med" type="triangle"/>
            <a:tailEnd len="med" w="med" type="triangle"/>
          </a:ln>
        </p:spPr>
      </p:cxnSp>
      <p:cxnSp>
        <p:nvCxnSpPr>
          <p:cNvPr id="192" name="Google Shape;192;p24"/>
          <p:cNvCxnSpPr>
            <a:stCxn id="183" idx="0"/>
            <a:endCxn id="184" idx="2"/>
          </p:cNvCxnSpPr>
          <p:nvPr/>
        </p:nvCxnSpPr>
        <p:spPr>
          <a:xfrm flipH="1" rot="10800000">
            <a:off x="2805475" y="2339600"/>
            <a:ext cx="1053300" cy="887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ash"/>
            <a:round/>
            <a:headEnd len="med" w="med" type="triangle"/>
            <a:tailEnd len="med" w="med" type="triangle"/>
          </a:ln>
        </p:spPr>
      </p:cxnSp>
      <p:cxnSp>
        <p:nvCxnSpPr>
          <p:cNvPr id="193" name="Google Shape;193;p24"/>
          <p:cNvCxnSpPr>
            <a:stCxn id="182" idx="5"/>
            <a:endCxn id="184" idx="2"/>
          </p:cNvCxnSpPr>
          <p:nvPr/>
        </p:nvCxnSpPr>
        <p:spPr>
          <a:xfrm>
            <a:off x="2035175" y="2165525"/>
            <a:ext cx="1823700" cy="174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ash"/>
            <a:round/>
            <a:headEnd len="med" w="med" type="triangle"/>
            <a:tailEnd len="med" w="med" type="triangle"/>
          </a:ln>
        </p:spPr>
      </p:cxnSp>
      <p:sp>
        <p:nvSpPr>
          <p:cNvPr id="194" name="Google Shape;194;p24"/>
          <p:cNvSpPr txBox="1"/>
          <p:nvPr/>
        </p:nvSpPr>
        <p:spPr>
          <a:xfrm rot="363070">
            <a:off x="2529844" y="1905657"/>
            <a:ext cx="512254" cy="36926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200">
                <a:solidFill>
                  <a:schemeClr val="dk1"/>
                </a:solidFill>
              </a:rPr>
              <a:t>GET</a:t>
            </a:r>
            <a:endParaRPr b="1" sz="1200">
              <a:solidFill>
                <a:schemeClr val="dk1"/>
              </a:solidFill>
            </a:endParaRPr>
          </a:p>
        </p:txBody>
      </p:sp>
      <p:sp>
        <p:nvSpPr>
          <p:cNvPr id="195" name="Google Shape;195;p24"/>
          <p:cNvSpPr txBox="1"/>
          <p:nvPr/>
        </p:nvSpPr>
        <p:spPr>
          <a:xfrm rot="3235272">
            <a:off x="2053105" y="2680965"/>
            <a:ext cx="638821" cy="36951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200">
                <a:solidFill>
                  <a:schemeClr val="dk1"/>
                </a:solidFill>
              </a:rPr>
              <a:t>GET</a:t>
            </a:r>
            <a:endParaRPr b="1" sz="1200">
              <a:solidFill>
                <a:schemeClr val="dk1"/>
              </a:solidFill>
            </a:endParaRPr>
          </a:p>
        </p:txBody>
      </p:sp>
      <p:sp>
        <p:nvSpPr>
          <p:cNvPr id="196" name="Google Shape;196;p24"/>
          <p:cNvSpPr txBox="1"/>
          <p:nvPr/>
        </p:nvSpPr>
        <p:spPr>
          <a:xfrm rot="-2208642">
            <a:off x="3002734" y="2731577"/>
            <a:ext cx="638880" cy="3692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200">
                <a:solidFill>
                  <a:schemeClr val="dk1"/>
                </a:solidFill>
              </a:rPr>
              <a:t>POST</a:t>
            </a:r>
            <a:endParaRPr b="1" sz="1200">
              <a:solidFill>
                <a:schemeClr val="dk1"/>
              </a:solidFill>
            </a:endParaRPr>
          </a:p>
        </p:txBody>
      </p:sp>
      <p:sp>
        <p:nvSpPr>
          <p:cNvPr id="197" name="Google Shape;197;p24"/>
          <p:cNvSpPr txBox="1"/>
          <p:nvPr/>
        </p:nvSpPr>
        <p:spPr>
          <a:xfrm>
            <a:off x="5649200" y="997450"/>
            <a:ext cx="3288300" cy="26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200">
                <a:solidFill>
                  <a:schemeClr val="dk1"/>
                </a:solidFill>
              </a:rPr>
              <a:t>Преимущества:</a:t>
            </a:r>
            <a:endParaRPr b="1"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Char char="➕"/>
            </a:pPr>
            <a:r>
              <a:rPr lang="ru" sz="1200">
                <a:solidFill>
                  <a:schemeClr val="dk1"/>
                </a:solidFill>
              </a:rPr>
              <a:t>Простота понимания и реализации.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➕"/>
            </a:pPr>
            <a:r>
              <a:rPr lang="ru" sz="1200">
                <a:solidFill>
                  <a:schemeClr val="dk1"/>
                </a:solidFill>
              </a:rPr>
              <a:t>Немедленный ответ.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ru" sz="1200">
                <a:solidFill>
                  <a:schemeClr val="dk1"/>
                </a:solidFill>
              </a:rPr>
              <a:t>Недостатки:</a:t>
            </a:r>
            <a:endParaRPr b="1"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Char char="➖"/>
            </a:pPr>
            <a:r>
              <a:rPr lang="ru" sz="1200">
                <a:solidFill>
                  <a:schemeClr val="dk1"/>
                </a:solidFill>
              </a:rPr>
              <a:t>Зависимость между сервисами: если один сервис недоступен, другой также может оказаться под угрозой.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Char char="➖"/>
            </a:pPr>
            <a:r>
              <a:rPr lang="ru" sz="1200">
                <a:solidFill>
                  <a:schemeClr val="dk1"/>
                </a:solidFill>
              </a:rPr>
              <a:t>Возможные задержки при большом количестве запросов.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5"/>
          <p:cNvSpPr txBox="1"/>
          <p:nvPr>
            <p:ph type="title"/>
          </p:nvPr>
        </p:nvSpPr>
        <p:spPr>
          <a:xfrm>
            <a:off x="432000" y="360000"/>
            <a:ext cx="7105500" cy="67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Микросервисы</a:t>
            </a:r>
            <a:endParaRPr/>
          </a:p>
        </p:txBody>
      </p:sp>
      <p:sp>
        <p:nvSpPr>
          <p:cNvPr id="203" name="Google Shape;203;p25"/>
          <p:cNvSpPr txBox="1"/>
          <p:nvPr>
            <p:ph idx="1" type="subTitle"/>
          </p:nvPr>
        </p:nvSpPr>
        <p:spPr>
          <a:xfrm>
            <a:off x="432000" y="950400"/>
            <a:ext cx="7105500" cy="52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API Gateway</a:t>
            </a:r>
            <a:endParaRPr/>
          </a:p>
        </p:txBody>
      </p:sp>
      <p:sp>
        <p:nvSpPr>
          <p:cNvPr id="204" name="Google Shape;204;p25"/>
          <p:cNvSpPr/>
          <p:nvPr/>
        </p:nvSpPr>
        <p:spPr>
          <a:xfrm>
            <a:off x="2639300" y="1551750"/>
            <a:ext cx="1574700" cy="678600"/>
          </a:xfrm>
          <a:prstGeom prst="cube">
            <a:avLst>
              <a:gd fmla="val 25000" name="adj"/>
            </a:avLst>
          </a:prstGeom>
          <a:solidFill>
            <a:srgbClr val="6D9EEB"/>
          </a:solidFill>
          <a:ln cap="flat" cmpd="sng" w="9525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Authorization</a:t>
            </a:r>
            <a:endParaRPr/>
          </a:p>
        </p:txBody>
      </p:sp>
      <p:sp>
        <p:nvSpPr>
          <p:cNvPr id="205" name="Google Shape;205;p25"/>
          <p:cNvSpPr/>
          <p:nvPr/>
        </p:nvSpPr>
        <p:spPr>
          <a:xfrm>
            <a:off x="2584550" y="3579350"/>
            <a:ext cx="1574700" cy="678600"/>
          </a:xfrm>
          <a:prstGeom prst="cube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rgbClr val="B45F0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LostAndFound</a:t>
            </a:r>
            <a:endParaRPr/>
          </a:p>
        </p:txBody>
      </p:sp>
      <p:sp>
        <p:nvSpPr>
          <p:cNvPr id="206" name="Google Shape;206;p25"/>
          <p:cNvSpPr/>
          <p:nvPr/>
        </p:nvSpPr>
        <p:spPr>
          <a:xfrm>
            <a:off x="2584550" y="2565550"/>
            <a:ext cx="1684200" cy="678600"/>
          </a:xfrm>
          <a:prstGeom prst="cube">
            <a:avLst>
              <a:gd fmla="val 25000" name="adj"/>
            </a:avLst>
          </a:prstGeom>
          <a:solidFill>
            <a:srgbClr val="6AA84F"/>
          </a:solidFill>
          <a:ln cap="flat" cmpd="sng" w="952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Auction</a:t>
            </a:r>
            <a:endParaRPr/>
          </a:p>
        </p:txBody>
      </p:sp>
      <p:sp>
        <p:nvSpPr>
          <p:cNvPr id="207" name="Google Shape;207;p25"/>
          <p:cNvSpPr/>
          <p:nvPr/>
        </p:nvSpPr>
        <p:spPr>
          <a:xfrm>
            <a:off x="726625" y="2438025"/>
            <a:ext cx="1204200" cy="1051200"/>
          </a:xfrm>
          <a:prstGeom prst="roundRect">
            <a:avLst>
              <a:gd fmla="val 16667" name="adj"/>
            </a:avLst>
          </a:prstGeom>
          <a:solidFill>
            <a:srgbClr val="8E7CC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API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Gateway</a:t>
            </a:r>
            <a:endParaRPr/>
          </a:p>
        </p:txBody>
      </p:sp>
      <p:cxnSp>
        <p:nvCxnSpPr>
          <p:cNvPr id="208" name="Google Shape;208;p25"/>
          <p:cNvCxnSpPr>
            <a:endCxn id="207" idx="1"/>
          </p:cNvCxnSpPr>
          <p:nvPr/>
        </p:nvCxnSpPr>
        <p:spPr>
          <a:xfrm>
            <a:off x="201025" y="2963625"/>
            <a:ext cx="525600" cy="0"/>
          </a:xfrm>
          <a:prstGeom prst="straightConnector1">
            <a:avLst/>
          </a:prstGeom>
          <a:noFill/>
          <a:ln cap="flat" cmpd="sng" w="28575">
            <a:solidFill>
              <a:srgbClr val="B6D7A8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9" name="Google Shape;209;p25"/>
          <p:cNvCxnSpPr>
            <a:stCxn id="207" idx="3"/>
            <a:endCxn id="204" idx="2"/>
          </p:cNvCxnSpPr>
          <p:nvPr/>
        </p:nvCxnSpPr>
        <p:spPr>
          <a:xfrm flipH="1" rot="10800000">
            <a:off x="1930825" y="1975725"/>
            <a:ext cx="708600" cy="987900"/>
          </a:xfrm>
          <a:prstGeom prst="straightConnector1">
            <a:avLst/>
          </a:prstGeom>
          <a:noFill/>
          <a:ln cap="flat" cmpd="sng" w="28575">
            <a:solidFill>
              <a:srgbClr val="93C47D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0" name="Google Shape;210;p25"/>
          <p:cNvCxnSpPr>
            <a:stCxn id="207" idx="3"/>
            <a:endCxn id="206" idx="2"/>
          </p:cNvCxnSpPr>
          <p:nvPr/>
        </p:nvCxnSpPr>
        <p:spPr>
          <a:xfrm>
            <a:off x="1930825" y="2963625"/>
            <a:ext cx="653700" cy="26100"/>
          </a:xfrm>
          <a:prstGeom prst="straightConnector1">
            <a:avLst/>
          </a:prstGeom>
          <a:noFill/>
          <a:ln cap="flat" cmpd="sng" w="28575">
            <a:solidFill>
              <a:srgbClr val="93C47D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1" name="Google Shape;211;p25"/>
          <p:cNvCxnSpPr>
            <a:stCxn id="207" idx="3"/>
            <a:endCxn id="205" idx="2"/>
          </p:cNvCxnSpPr>
          <p:nvPr/>
        </p:nvCxnSpPr>
        <p:spPr>
          <a:xfrm>
            <a:off x="1930825" y="2963625"/>
            <a:ext cx="653700" cy="1039800"/>
          </a:xfrm>
          <a:prstGeom prst="straightConnector1">
            <a:avLst/>
          </a:prstGeom>
          <a:noFill/>
          <a:ln cap="flat" cmpd="sng" w="28575">
            <a:solidFill>
              <a:srgbClr val="93C47D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2" name="Google Shape;212;p25"/>
          <p:cNvSpPr txBox="1"/>
          <p:nvPr/>
        </p:nvSpPr>
        <p:spPr>
          <a:xfrm>
            <a:off x="4922475" y="1037100"/>
            <a:ext cx="3818100" cy="30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200">
                <a:solidFill>
                  <a:schemeClr val="dk1"/>
                </a:solidFill>
              </a:rPr>
              <a:t>Преимущества:</a:t>
            </a:r>
            <a:endParaRPr b="1"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➕"/>
            </a:pPr>
            <a:r>
              <a:rPr lang="ru" sz="1200">
                <a:solidFill>
                  <a:schemeClr val="dk1"/>
                </a:solidFill>
              </a:rPr>
              <a:t>Упрощение взаимодействия с микросервисами.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➕"/>
            </a:pPr>
            <a:r>
              <a:rPr lang="ru" sz="1200">
                <a:solidFill>
                  <a:schemeClr val="dk1"/>
                </a:solidFill>
              </a:rPr>
              <a:t>Централизованное управление безопасностью.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➕"/>
            </a:pPr>
            <a:r>
              <a:rPr lang="ru" sz="1200">
                <a:solidFill>
                  <a:schemeClr val="dk1"/>
                </a:solidFill>
              </a:rPr>
              <a:t>Возможность агрегации данных из нескольких микросервисов.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ru" sz="1200">
                <a:solidFill>
                  <a:schemeClr val="dk1"/>
                </a:solidFill>
              </a:rPr>
              <a:t>Недостатки:</a:t>
            </a:r>
            <a:endParaRPr b="1"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Char char="➖"/>
            </a:pPr>
            <a:r>
              <a:rPr lang="ru" sz="1200">
                <a:solidFill>
                  <a:schemeClr val="dk1"/>
                </a:solidFill>
              </a:rPr>
              <a:t>Дополнительный уровень сложности.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Char char="➖"/>
            </a:pPr>
            <a:r>
              <a:rPr lang="ru" sz="1200">
                <a:solidFill>
                  <a:schemeClr val="dk1"/>
                </a:solidFill>
              </a:rPr>
              <a:t>Риск возникновения узкого места.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6"/>
          <p:cNvSpPr txBox="1"/>
          <p:nvPr>
            <p:ph type="title"/>
          </p:nvPr>
        </p:nvSpPr>
        <p:spPr>
          <a:xfrm>
            <a:off x="432000" y="360000"/>
            <a:ext cx="7105500" cy="67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Микросервисы</a:t>
            </a:r>
            <a:endParaRPr/>
          </a:p>
        </p:txBody>
      </p:sp>
      <p:sp>
        <p:nvSpPr>
          <p:cNvPr id="218" name="Google Shape;218;p26"/>
          <p:cNvSpPr txBox="1"/>
          <p:nvPr>
            <p:ph idx="1" type="subTitle"/>
          </p:nvPr>
        </p:nvSpPr>
        <p:spPr>
          <a:xfrm>
            <a:off x="432000" y="950400"/>
            <a:ext cx="7105500" cy="52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Очереди событий</a:t>
            </a:r>
            <a:endParaRPr/>
          </a:p>
        </p:txBody>
      </p:sp>
      <p:pic>
        <p:nvPicPr>
          <p:cNvPr id="219" name="Google Shape;219;p26" title="MessageQueueDiagramFINAL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5800" y="1571025"/>
            <a:ext cx="5032701" cy="2272075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26"/>
          <p:cNvSpPr txBox="1"/>
          <p:nvPr/>
        </p:nvSpPr>
        <p:spPr>
          <a:xfrm>
            <a:off x="5504725" y="1037100"/>
            <a:ext cx="3425400" cy="3949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200">
                <a:solidFill>
                  <a:schemeClr val="dk1"/>
                </a:solidFill>
              </a:rPr>
              <a:t>Преимущества:</a:t>
            </a:r>
            <a:endParaRPr b="1"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Char char="➕"/>
            </a:pPr>
            <a:r>
              <a:rPr lang="ru" sz="1200">
                <a:solidFill>
                  <a:schemeClr val="dk1"/>
                </a:solidFill>
              </a:rPr>
              <a:t>Разделение сервисов и обеспечение их независимости.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Char char="➕"/>
            </a:pPr>
            <a:r>
              <a:rPr lang="ru" sz="1200">
                <a:solidFill>
                  <a:schemeClr val="dk1"/>
                </a:solidFill>
              </a:rPr>
              <a:t>Подходит для обработки фоновых задач и асинхронных операций.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Char char="➕"/>
            </a:pPr>
            <a:r>
              <a:rPr lang="ru" sz="1200">
                <a:solidFill>
                  <a:schemeClr val="dk1"/>
                </a:solidFill>
              </a:rPr>
              <a:t>Масштабируемость.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Char char="➕"/>
            </a:pPr>
            <a:r>
              <a:rPr lang="ru" sz="1200">
                <a:solidFill>
                  <a:schemeClr val="dk1"/>
                </a:solidFill>
              </a:rPr>
              <a:t>Надежность</a:t>
            </a:r>
            <a:r>
              <a:rPr lang="ru" sz="1200">
                <a:solidFill>
                  <a:schemeClr val="dk1"/>
                </a:solidFill>
              </a:rPr>
              <a:t>.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ru" sz="1200">
                <a:solidFill>
                  <a:schemeClr val="dk1"/>
                </a:solidFill>
              </a:rPr>
              <a:t>Недостатки:</a:t>
            </a:r>
            <a:endParaRPr b="1"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Char char="➖"/>
            </a:pPr>
            <a:r>
              <a:rPr lang="ru" sz="1200">
                <a:solidFill>
                  <a:schemeClr val="dk1"/>
                </a:solidFill>
              </a:rPr>
              <a:t>Сложность настройки и управления брокером сообщений.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Char char="➖"/>
            </a:pPr>
            <a:r>
              <a:rPr lang="ru" sz="1200">
                <a:solidFill>
                  <a:schemeClr val="dk1"/>
                </a:solidFill>
              </a:rPr>
              <a:t>Необходимость обработки ошибок и повторных попыток доставки сообщений.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Char char="➖"/>
            </a:pPr>
            <a:r>
              <a:rPr lang="ru" sz="1200">
                <a:solidFill>
                  <a:schemeClr val="dk1"/>
                </a:solidFill>
              </a:rPr>
              <a:t>Сложность отладки.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7"/>
          <p:cNvSpPr txBox="1"/>
          <p:nvPr>
            <p:ph type="title"/>
          </p:nvPr>
        </p:nvSpPr>
        <p:spPr>
          <a:xfrm>
            <a:off x="432000" y="360000"/>
            <a:ext cx="7105500" cy="67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Микросервисы</a:t>
            </a:r>
            <a:endParaRPr/>
          </a:p>
        </p:txBody>
      </p:sp>
      <p:sp>
        <p:nvSpPr>
          <p:cNvPr id="226" name="Google Shape;226;p27"/>
          <p:cNvSpPr txBox="1"/>
          <p:nvPr>
            <p:ph idx="1" type="subTitle"/>
          </p:nvPr>
        </p:nvSpPr>
        <p:spPr>
          <a:xfrm>
            <a:off x="432000" y="950400"/>
            <a:ext cx="7105500" cy="52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Мы используем: комбинированный подход</a:t>
            </a:r>
            <a:endParaRPr/>
          </a:p>
        </p:txBody>
      </p:sp>
      <p:sp>
        <p:nvSpPr>
          <p:cNvPr id="227" name="Google Shape;227;p27"/>
          <p:cNvSpPr/>
          <p:nvPr/>
        </p:nvSpPr>
        <p:spPr>
          <a:xfrm>
            <a:off x="1014600" y="2007000"/>
            <a:ext cx="1574700" cy="678600"/>
          </a:xfrm>
          <a:prstGeom prst="cube">
            <a:avLst>
              <a:gd fmla="val 25000" name="adj"/>
            </a:avLst>
          </a:prstGeom>
          <a:solidFill>
            <a:srgbClr val="6D9EEB"/>
          </a:solidFill>
          <a:ln cap="flat" cmpd="sng" w="9525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Authorization</a:t>
            </a:r>
            <a:endParaRPr/>
          </a:p>
        </p:txBody>
      </p:sp>
      <p:sp>
        <p:nvSpPr>
          <p:cNvPr id="228" name="Google Shape;228;p27"/>
          <p:cNvSpPr/>
          <p:nvPr/>
        </p:nvSpPr>
        <p:spPr>
          <a:xfrm>
            <a:off x="3022538" y="4211950"/>
            <a:ext cx="1574700" cy="678600"/>
          </a:xfrm>
          <a:prstGeom prst="cube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rgbClr val="B45F0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LostAndFound</a:t>
            </a:r>
            <a:endParaRPr/>
          </a:p>
        </p:txBody>
      </p:sp>
      <p:sp>
        <p:nvSpPr>
          <p:cNvPr id="229" name="Google Shape;229;p27"/>
          <p:cNvSpPr/>
          <p:nvPr/>
        </p:nvSpPr>
        <p:spPr>
          <a:xfrm>
            <a:off x="2961525" y="2817075"/>
            <a:ext cx="1684200" cy="678600"/>
          </a:xfrm>
          <a:prstGeom prst="cube">
            <a:avLst>
              <a:gd fmla="val 25000" name="adj"/>
            </a:avLst>
          </a:prstGeom>
          <a:solidFill>
            <a:srgbClr val="6AA84F"/>
          </a:solidFill>
          <a:ln cap="flat" cmpd="sng" w="952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Auction</a:t>
            </a:r>
            <a:endParaRPr/>
          </a:p>
        </p:txBody>
      </p:sp>
      <p:sp>
        <p:nvSpPr>
          <p:cNvPr id="230" name="Google Shape;230;p27"/>
          <p:cNvSpPr/>
          <p:nvPr/>
        </p:nvSpPr>
        <p:spPr>
          <a:xfrm>
            <a:off x="1111392" y="3068850"/>
            <a:ext cx="1204200" cy="1051200"/>
          </a:xfrm>
          <a:prstGeom prst="roundRect">
            <a:avLst>
              <a:gd fmla="val 16667" name="adj"/>
            </a:avLst>
          </a:prstGeom>
          <a:solidFill>
            <a:srgbClr val="8E7CC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API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Gateway</a:t>
            </a:r>
            <a:endParaRPr/>
          </a:p>
        </p:txBody>
      </p:sp>
      <p:cxnSp>
        <p:nvCxnSpPr>
          <p:cNvPr id="231" name="Google Shape;231;p27"/>
          <p:cNvCxnSpPr>
            <a:stCxn id="230" idx="0"/>
            <a:endCxn id="227" idx="3"/>
          </p:cNvCxnSpPr>
          <p:nvPr/>
        </p:nvCxnSpPr>
        <p:spPr>
          <a:xfrm flipH="1" rot="10800000">
            <a:off x="1713492" y="2685750"/>
            <a:ext cx="3600" cy="383100"/>
          </a:xfrm>
          <a:prstGeom prst="straightConnector1">
            <a:avLst/>
          </a:prstGeom>
          <a:noFill/>
          <a:ln cap="flat" cmpd="sng" w="28575">
            <a:solidFill>
              <a:srgbClr val="93C47D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2" name="Google Shape;232;p27"/>
          <p:cNvCxnSpPr>
            <a:stCxn id="230" idx="3"/>
            <a:endCxn id="229" idx="2"/>
          </p:cNvCxnSpPr>
          <p:nvPr/>
        </p:nvCxnSpPr>
        <p:spPr>
          <a:xfrm flipH="1" rot="10800000">
            <a:off x="2315592" y="3241350"/>
            <a:ext cx="645900" cy="353100"/>
          </a:xfrm>
          <a:prstGeom prst="straightConnector1">
            <a:avLst/>
          </a:prstGeom>
          <a:noFill/>
          <a:ln cap="flat" cmpd="sng" w="28575">
            <a:solidFill>
              <a:srgbClr val="93C47D"/>
            </a:solidFill>
            <a:prstDash val="solid"/>
            <a:round/>
            <a:headEnd len="med" w="med" type="stealth"/>
            <a:tailEnd len="med" w="med" type="none"/>
          </a:ln>
        </p:spPr>
      </p:cxnSp>
      <p:cxnSp>
        <p:nvCxnSpPr>
          <p:cNvPr id="233" name="Google Shape;233;p27"/>
          <p:cNvCxnSpPr>
            <a:stCxn id="230" idx="3"/>
            <a:endCxn id="228" idx="2"/>
          </p:cNvCxnSpPr>
          <p:nvPr/>
        </p:nvCxnSpPr>
        <p:spPr>
          <a:xfrm>
            <a:off x="2315592" y="3594450"/>
            <a:ext cx="706800" cy="1041600"/>
          </a:xfrm>
          <a:prstGeom prst="straightConnector1">
            <a:avLst/>
          </a:prstGeom>
          <a:noFill/>
          <a:ln cap="flat" cmpd="sng" w="28575">
            <a:solidFill>
              <a:srgbClr val="93C47D"/>
            </a:solidFill>
            <a:prstDash val="solid"/>
            <a:round/>
            <a:headEnd len="med" w="med" type="stealth"/>
            <a:tailEnd len="med" w="med" type="none"/>
          </a:ln>
        </p:spPr>
      </p:cxnSp>
      <p:cxnSp>
        <p:nvCxnSpPr>
          <p:cNvPr id="234" name="Google Shape;234;p27"/>
          <p:cNvCxnSpPr>
            <a:endCxn id="230" idx="1"/>
          </p:cNvCxnSpPr>
          <p:nvPr/>
        </p:nvCxnSpPr>
        <p:spPr>
          <a:xfrm>
            <a:off x="354792" y="3594450"/>
            <a:ext cx="756600" cy="0"/>
          </a:xfrm>
          <a:prstGeom prst="straightConnector1">
            <a:avLst/>
          </a:prstGeom>
          <a:noFill/>
          <a:ln cap="flat" cmpd="sng" w="38100">
            <a:solidFill>
              <a:srgbClr val="B6D7A8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35" name="Google Shape;235;p27" title="1_6SsijLT4GXMCUBqMDYfN_w.png"/>
          <p:cNvPicPr preferRelativeResize="0"/>
          <p:nvPr/>
        </p:nvPicPr>
        <p:blipFill rotWithShape="1">
          <a:blip r:embed="rId3">
            <a:alphaModFix/>
          </a:blip>
          <a:srcRect b="20392" l="25783" r="27157" t="38602"/>
          <a:stretch/>
        </p:blipFill>
        <p:spPr>
          <a:xfrm>
            <a:off x="4986850" y="3316975"/>
            <a:ext cx="2109874" cy="8030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6" name="Google Shape;236;p27"/>
          <p:cNvCxnSpPr>
            <a:stCxn id="229" idx="5"/>
            <a:endCxn id="235" idx="0"/>
          </p:cNvCxnSpPr>
          <p:nvPr/>
        </p:nvCxnSpPr>
        <p:spPr>
          <a:xfrm>
            <a:off x="4645725" y="3071550"/>
            <a:ext cx="1396200" cy="245400"/>
          </a:xfrm>
          <a:prstGeom prst="curvedConnector2">
            <a:avLst/>
          </a:prstGeom>
          <a:noFill/>
          <a:ln cap="flat" cmpd="sng" w="19050">
            <a:solidFill>
              <a:schemeClr val="dk2"/>
            </a:solidFill>
            <a:prstDash val="dash"/>
            <a:round/>
            <a:headEnd len="med" w="med" type="oval"/>
            <a:tailEnd len="med" w="med" type="oval"/>
          </a:ln>
        </p:spPr>
      </p:cxnSp>
      <p:cxnSp>
        <p:nvCxnSpPr>
          <p:cNvPr id="237" name="Google Shape;237;p27"/>
          <p:cNvCxnSpPr>
            <a:stCxn id="235" idx="2"/>
            <a:endCxn id="228" idx="5"/>
          </p:cNvCxnSpPr>
          <p:nvPr/>
        </p:nvCxnSpPr>
        <p:spPr>
          <a:xfrm rot="5400000">
            <a:off x="5146287" y="3571050"/>
            <a:ext cx="346500" cy="1444500"/>
          </a:xfrm>
          <a:prstGeom prst="curvedConnector2">
            <a:avLst/>
          </a:prstGeom>
          <a:noFill/>
          <a:ln cap="flat" cmpd="sng" w="19050">
            <a:solidFill>
              <a:srgbClr val="BF9000"/>
            </a:solidFill>
            <a:prstDash val="dash"/>
            <a:round/>
            <a:headEnd len="med" w="med" type="oval"/>
            <a:tailEnd len="med" w="med" type="oval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lRanv1">
  <a:themeElements>
    <a:clrScheme name="Simple Light">
      <a:dk1>
        <a:srgbClr val="000000"/>
      </a:dk1>
      <a:lt1>
        <a:srgbClr val="FFFFFF"/>
      </a:lt1>
      <a:dk2>
        <a:srgbClr val="3D85C6"/>
      </a:dk2>
      <a:lt2>
        <a:srgbClr val="FFAB40"/>
      </a:lt2>
      <a:accent1>
        <a:srgbClr val="000000"/>
      </a:accent1>
      <a:accent2>
        <a:srgbClr val="FFFFFF"/>
      </a:accent2>
      <a:accent3>
        <a:srgbClr val="14A0FF"/>
      </a:accent3>
      <a:accent4>
        <a:srgbClr val="FFAB40"/>
      </a:accent4>
      <a:accent5>
        <a:srgbClr val="9039C9"/>
      </a:accent5>
      <a:accent6>
        <a:srgbClr val="FFFFFF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